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8" r:id="rId3"/>
    <p:sldId id="257" r:id="rId4"/>
    <p:sldId id="259" r:id="rId5"/>
    <p:sldId id="268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9" r:id="rId17"/>
    <p:sldId id="418" r:id="rId18"/>
    <p:sldId id="419" r:id="rId19"/>
    <p:sldId id="420" r:id="rId20"/>
    <p:sldId id="421" r:id="rId21"/>
    <p:sldId id="280" r:id="rId22"/>
    <p:sldId id="422" r:id="rId23"/>
    <p:sldId id="281" r:id="rId24"/>
    <p:sldId id="423" r:id="rId25"/>
    <p:sldId id="424" r:id="rId26"/>
    <p:sldId id="271" r:id="rId27"/>
    <p:sldId id="272" r:id="rId28"/>
    <p:sldId id="273" r:id="rId29"/>
    <p:sldId id="274" r:id="rId30"/>
    <p:sldId id="276" r:id="rId31"/>
    <p:sldId id="275" r:id="rId32"/>
    <p:sldId id="277" r:id="rId33"/>
    <p:sldId id="278" r:id="rId34"/>
    <p:sldId id="283" r:id="rId35"/>
    <p:sldId id="282" r:id="rId36"/>
    <p:sldId id="284" r:id="rId37"/>
    <p:sldId id="285" r:id="rId38"/>
    <p:sldId id="286" r:id="rId39"/>
    <p:sldId id="291" r:id="rId40"/>
    <p:sldId id="289" r:id="rId41"/>
    <p:sldId id="287" r:id="rId42"/>
    <p:sldId id="288" r:id="rId43"/>
    <p:sldId id="290" r:id="rId44"/>
    <p:sldId id="292" r:id="rId45"/>
    <p:sldId id="293" r:id="rId46"/>
    <p:sldId id="294" r:id="rId47"/>
    <p:sldId id="295" r:id="rId48"/>
    <p:sldId id="438" r:id="rId49"/>
    <p:sldId id="439" r:id="rId50"/>
    <p:sldId id="296" r:id="rId51"/>
    <p:sldId id="297" r:id="rId52"/>
    <p:sldId id="411" r:id="rId53"/>
    <p:sldId id="409" r:id="rId54"/>
    <p:sldId id="410" r:id="rId55"/>
    <p:sldId id="412" r:id="rId56"/>
    <p:sldId id="413" r:id="rId57"/>
    <p:sldId id="416" r:id="rId58"/>
    <p:sldId id="414" r:id="rId59"/>
    <p:sldId id="415" r:id="rId60"/>
    <p:sldId id="417" r:id="rId61"/>
    <p:sldId id="425" r:id="rId62"/>
    <p:sldId id="426" r:id="rId63"/>
    <p:sldId id="428" r:id="rId64"/>
    <p:sldId id="431" r:id="rId65"/>
    <p:sldId id="427" r:id="rId66"/>
    <p:sldId id="429" r:id="rId67"/>
    <p:sldId id="430" r:id="rId68"/>
    <p:sldId id="432" r:id="rId69"/>
    <p:sldId id="433" r:id="rId70"/>
    <p:sldId id="434" r:id="rId71"/>
    <p:sldId id="435" r:id="rId72"/>
    <p:sldId id="436" r:id="rId73"/>
    <p:sldId id="437" r:id="rId74"/>
    <p:sldId id="399" r:id="rId75"/>
    <p:sldId id="400" r:id="rId76"/>
    <p:sldId id="401" r:id="rId77"/>
    <p:sldId id="402" r:id="rId78"/>
    <p:sldId id="403" r:id="rId79"/>
    <p:sldId id="405" r:id="rId80"/>
    <p:sldId id="404" r:id="rId81"/>
    <p:sldId id="406" r:id="rId82"/>
    <p:sldId id="407" r:id="rId83"/>
    <p:sldId id="408" r:id="rId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04DB6F-36C1-574C-803E-0CC4B9ECC28B}">
          <p14:sldIdLst>
            <p14:sldId id="256"/>
          </p14:sldIdLst>
        </p14:section>
        <p14:section name="attention is all you need" id="{7ABE7C15-491A-DE4C-A90E-4384FD3EC8CE}">
          <p14:sldIdLst>
            <p14:sldId id="258"/>
            <p14:sldId id="257"/>
            <p14:sldId id="259"/>
            <p14:sldId id="268"/>
            <p14:sldId id="260"/>
            <p14:sldId id="261"/>
            <p14:sldId id="269"/>
            <p14:sldId id="262"/>
            <p14:sldId id="263"/>
            <p14:sldId id="264"/>
            <p14:sldId id="265"/>
            <p14:sldId id="266"/>
            <p14:sldId id="267"/>
            <p14:sldId id="270"/>
          </p14:sldIdLst>
        </p14:section>
        <p14:section name="GPT1,2,3" id="{C507CB5C-7974-6144-80F1-593F1C187CA6}">
          <p14:sldIdLst>
            <p14:sldId id="279"/>
            <p14:sldId id="418"/>
            <p14:sldId id="419"/>
            <p14:sldId id="420"/>
            <p14:sldId id="421"/>
            <p14:sldId id="280"/>
            <p14:sldId id="422"/>
            <p14:sldId id="281"/>
            <p14:sldId id="423"/>
            <p14:sldId id="424"/>
          </p14:sldIdLst>
        </p14:section>
        <p14:section name="BERT" id="{3A0212AE-5C54-274C-A30D-32F7CF756AD1}">
          <p14:sldIdLst>
            <p14:sldId id="271"/>
            <p14:sldId id="272"/>
            <p14:sldId id="273"/>
            <p14:sldId id="274"/>
            <p14:sldId id="276"/>
            <p14:sldId id="275"/>
            <p14:sldId id="277"/>
          </p14:sldIdLst>
        </p14:section>
        <p14:section name="ViT" id="{4DA59149-05A5-1D4C-9BA7-7F5048F08BF1}">
          <p14:sldIdLst>
            <p14:sldId id="278"/>
            <p14:sldId id="283"/>
            <p14:sldId id="282"/>
            <p14:sldId id="284"/>
            <p14:sldId id="285"/>
            <p14:sldId id="286"/>
            <p14:sldId id="291"/>
            <p14:sldId id="289"/>
            <p14:sldId id="287"/>
            <p14:sldId id="288"/>
            <p14:sldId id="290"/>
            <p14:sldId id="292"/>
            <p14:sldId id="293"/>
            <p14:sldId id="294"/>
            <p14:sldId id="295"/>
          </p14:sldIdLst>
        </p14:section>
        <p14:section name="Swin Transformer" id="{1AD9ACE6-7195-4F4A-8388-ED93477D163C}">
          <p14:sldIdLst>
            <p14:sldId id="438"/>
            <p14:sldId id="439"/>
          </p14:sldIdLst>
        </p14:section>
        <p14:section name="MAE" id="{A4C85321-EED0-354A-9FB1-774975D58830}">
          <p14:sldIdLst>
            <p14:sldId id="296"/>
            <p14:sldId id="297"/>
            <p14:sldId id="411"/>
            <p14:sldId id="409"/>
            <p14:sldId id="410"/>
            <p14:sldId id="412"/>
            <p14:sldId id="413"/>
            <p14:sldId id="416"/>
            <p14:sldId id="414"/>
            <p14:sldId id="415"/>
            <p14:sldId id="417"/>
          </p14:sldIdLst>
        </p14:section>
        <p14:section name="MoCo" id="{EB730FC7-3661-3D48-9719-EA203E3F6B08}">
          <p14:sldIdLst>
            <p14:sldId id="425"/>
            <p14:sldId id="426"/>
            <p14:sldId id="428"/>
            <p14:sldId id="431"/>
            <p14:sldId id="427"/>
            <p14:sldId id="429"/>
            <p14:sldId id="430"/>
            <p14:sldId id="432"/>
            <p14:sldId id="433"/>
          </p14:sldIdLst>
        </p14:section>
        <p14:section name="Contrastive_learning" id="{63CD3556-B885-3643-9904-BC06D72E77EF}">
          <p14:sldIdLst>
            <p14:sldId id="434"/>
            <p14:sldId id="435"/>
            <p14:sldId id="436"/>
            <p14:sldId id="437"/>
          </p14:sldIdLst>
        </p14:section>
        <p14:section name="Trades" id="{DE3D2FC1-01C0-5844-9B55-672A2351C5ED}">
          <p14:sldIdLst>
            <p14:sldId id="399"/>
            <p14:sldId id="400"/>
            <p14:sldId id="401"/>
            <p14:sldId id="402"/>
            <p14:sldId id="403"/>
            <p14:sldId id="405"/>
            <p14:sldId id="404"/>
            <p14:sldId id="406"/>
            <p14:sldId id="407"/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0"/>
    <p:restoredTop sz="93075"/>
  </p:normalViewPr>
  <p:slideViewPr>
    <p:cSldViewPr snapToGrid="0" snapToObjects="1">
      <p:cViewPr varScale="1">
        <p:scale>
          <a:sx n="101" d="100"/>
          <a:sy n="101" d="100"/>
        </p:scale>
        <p:origin x="1032" y="184"/>
      </p:cViewPr>
      <p:guideLst/>
    </p:cSldViewPr>
  </p:slideViewPr>
  <p:outlineViewPr>
    <p:cViewPr>
      <p:scale>
        <a:sx n="33" d="100"/>
        <a:sy n="33" d="100"/>
      </p:scale>
      <p:origin x="0" y="-537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73785-F88C-6D4D-95ED-933BF97ABD6E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1D323-D07B-B842-93E6-BF3FEDDA98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9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62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420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1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228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493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00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902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370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283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247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1D323-D07B-B842-93E6-BF3FEDDA9815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03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078B7-54CF-D44A-B7BD-030F48BBE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8C233-A52A-A846-BF74-B62C34480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8CCB4-07E7-8048-94CF-7A53412F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02F33-04C9-FC45-966B-0ADEA2F9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DA76D-FBFC-8D45-8480-AA94D04B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72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C28BB-4CDA-EF4A-B3DF-A95B0F2C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689DE1-F2EE-3A45-80BE-4D1C183B4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20D186-8FB1-0949-9147-269360FC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D8C837-9414-DA42-A5EB-4621B0B6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5B0A6-2951-8141-BDA2-F270C13B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54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937E28-B139-DE45-BEE7-31936FB7E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706599-E290-534D-A953-F56F82691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90383-8200-2F49-9DB9-6F2EACEB2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6EF05-099F-5445-818C-86F9D0A0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0B5F57-AE38-D244-A551-F2958FD3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849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806-2ABA-374B-99AA-A529C160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DAE707-70F1-0A4D-85DB-D5E713305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7DDFF-58DF-114C-B002-CB53F2DA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E2B5C5-A84B-7146-AC90-E76BBF1D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D3BD6-9C62-7340-B1B0-04A7B5B3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05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1AF65-83AF-2046-8978-331AE835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FDFE7-4CD8-F44B-8E56-731D4B15C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8C3A36-1CB5-9246-9E02-2361952F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FB66F-522D-124E-9250-B93DC811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1C3ECF-EA70-DA4C-BE46-A973EF0C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190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9297B-7540-8F41-A7A5-C4B9EBE6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EDB03F-8822-8F49-96B7-D25355FCE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D2B1E0-6A1C-DC42-B51A-86B05E5E4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91762F-AFBB-6B44-AB7B-30753CA5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00CD8-DB44-8B43-A8C2-258C7D19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1F811-DC7C-2A41-9687-D9533346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043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B6FF-46BF-8542-8D87-863898EA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B2B7E-3163-9A45-B975-4E52D6D4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47C6F2-2887-A648-8A5D-2B0E9329F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501694-FB4A-3943-AD4D-B0370D376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D0CB02-39FC-244F-B531-A8C5F589F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32BDFA-2B1D-614C-BC5F-8E242CA9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8DF457-2F88-124D-80D8-45EA9A469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5FDB55-93DC-2540-BC77-13A11829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57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F7F6A-307C-8946-BCA8-D8DB5B3C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50C46E-830E-A04F-8B4B-C31A6237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7BFC03-4C4D-D04D-BEF4-21605830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4E2D3B-5C7F-334C-A0CE-44D60E8F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80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833553-BE94-1548-8FE8-52990B1B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ACB089-AAFA-8A40-8FD1-AF790BD9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FA53AD-4B07-5841-9CFA-17DF0DC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9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20607-BA40-5C4B-BADA-732BC65B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48AB3-A28B-3D4B-BCF7-12AC9B0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592467-FD1E-BB4E-BFC5-9F7DA46EB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D1AA8C-2CDA-054F-BCEB-A64FC8524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FFBAA2-E3D7-604A-B8A5-62A27BAE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D52F23-2860-5344-A49B-18C128C2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926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508E1-B280-B24C-BEC5-32E67306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593F10-F3E6-5B40-8CB8-3598A5B14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02EAF7-CE25-A14D-9401-4C5F7428B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B5897B-742F-6A4E-AB98-889F673C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070218-D5B1-AC4E-B8E1-AD178CC0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1DD6AB-CE99-9448-8886-9F763420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858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D39139-8B84-324D-8F63-CE56CD6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7681F3-88BC-854B-B9F5-84A3F1D9C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E8885A-8C42-5440-99B0-52FD60F58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3AED0-B8D6-A441-ABD7-ADED91DD62E0}" type="datetimeFigureOut">
              <a:rPr kumimoji="1" lang="zh-CN" altLang="en-US" smtClean="0"/>
              <a:t>2022/10/25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41BB48-63C6-1B4A-98E3-AF5D325C3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59C950-D91E-FD42-9866-7FE7E6C53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D0A3C-08B1-404B-ACB9-0D0ACE197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367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Paper Notes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59264C-3365-C841-84B5-0D720F192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09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A358B9-E729-2343-B294-D6FAD973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94" y="3911600"/>
            <a:ext cx="3441700" cy="2946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LayerNorm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6"/>
            <a:ext cx="6902302" cy="240037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norm on the batch dimension.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feature, Select all samples in a batch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LayerNorm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norm on the feature dimension.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sample, select all features of it.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AF87EC-3755-E54A-B1EE-32FF15395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3374" r="53334" b="8387"/>
          <a:stretch/>
        </p:blipFill>
        <p:spPr>
          <a:xfrm>
            <a:off x="8096694" y="365125"/>
            <a:ext cx="3257106" cy="61742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5B6BAC-7D45-0940-86DE-5B8ACED77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52" y="4558047"/>
            <a:ext cx="3543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12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(Decoder)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74171" cy="47027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Sublayers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kumimoji="1" lang="en-US" altLang="zh-CN" sz="24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𝐿𝑎𝑦𝑒𝑟𝑁𝑜𝑟𝑚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𝑆𝑢𝑏𝑙𝑎𝑦𝑒𝑟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Masked Multi-Head (Self-)Attention + residual connection + </a:t>
                </a:r>
                <a:r>
                  <a:rPr kumimoji="1"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LayerNorm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Cannot see the future outputs.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Multi-Head Attention + residual connection + </a:t>
                </a:r>
                <a:r>
                  <a:rPr kumimoji="1"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LayerNorm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To combine the output from encoder.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Position-wise fully connected feed-forward network (Just a MLP).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74171" cy="4702766"/>
              </a:xfrm>
              <a:blipFill>
                <a:blip r:embed="rId2"/>
                <a:stretch>
                  <a:fillRect l="-1305" r="-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BAF87EC-3755-E54A-B1EE-32FF15395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7" t="-995" r="-1217" b="6320"/>
          <a:stretch/>
        </p:blipFill>
        <p:spPr>
          <a:xfrm>
            <a:off x="8931529" y="129336"/>
            <a:ext cx="2422271" cy="67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3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Attention?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6"/>
                <a:ext cx="6902302" cy="461770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Q(query), K(key), V(value)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similarity between Q and K, as a basis of V’s weight.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divide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?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large (512 in default), the dot-product can be large, and </a:t>
                </a:r>
                <a:r>
                  <a:rPr kumimoji="1"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come to be region with very small gradient.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6"/>
                <a:ext cx="6902302" cy="4617704"/>
              </a:xfrm>
              <a:blipFill>
                <a:blip r:embed="rId2"/>
                <a:stretch>
                  <a:fillRect l="-1287" r="-2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DB1D9E-FA1E-5A4B-BF48-673DD7C60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58" y="3639603"/>
            <a:ext cx="4948745" cy="989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57DC13-C53B-8545-AA02-0E79203BB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726" y="2174759"/>
            <a:ext cx="3482074" cy="3919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8A0BEC-8FA3-B54F-86AB-B8FD23C369F6}"/>
                  </a:ext>
                </a:extLst>
              </p:cNvPr>
              <p:cNvSpPr txBox="1"/>
              <p:nvPr/>
            </p:nvSpPr>
            <p:spPr>
              <a:xfrm>
                <a:off x="6996223" y="765544"/>
                <a:ext cx="4519571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Mask: 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kumimoji="1" lang="en-US" altLang="zh-CN" sz="2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6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sz="2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…</m:t>
                        </m:r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sz="2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1" lang="en-US" altLang="zh-CN" sz="2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sz="2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kumimoji="1" lang="en-US" altLang="zh-CN" sz="2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sz="2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kumimoji="1" lang="en-US" altLang="zh-CN" sz="2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</m:t>
                    </m:r>
                    <m:sSub>
                      <m:sSubPr>
                        <m:ctrlPr>
                          <a:rPr kumimoji="1" lang="en-US" altLang="zh-CN" sz="2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1e-8</a:t>
                </a:r>
                <a:endParaRPr kumimoji="1" lang="zh-CN" alt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8A0BEC-8FA3-B54F-86AB-B8FD23C36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223" y="765544"/>
                <a:ext cx="4519571" cy="892552"/>
              </a:xfrm>
              <a:prstGeom prst="rect">
                <a:avLst/>
              </a:prstGeom>
              <a:blipFill>
                <a:blip r:embed="rId5"/>
                <a:stretch>
                  <a:fillRect l="-2241" t="-7042"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63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7167081" cy="46177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dot-product attention is parameter-free.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 (8 in default) heads to learn different patterns.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=512,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=64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7167081" cy="4617704"/>
              </a:xfrm>
              <a:blipFill>
                <a:blip r:embed="rId2"/>
                <a:stretch>
                  <a:fillRect l="-1416" r="-2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263DDAA-3EB6-C744-BC33-E68CCDF9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282" y="1377401"/>
            <a:ext cx="3860652" cy="50659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B84BFB-82B7-4148-B863-C181C038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541" y="4334390"/>
            <a:ext cx="6605422" cy="9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086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 V from Encoder (input)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from Decoder (output)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information transferring from Encoder to Decoder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AF87EC-3755-E54A-B1EE-32FF15395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24" b="50167"/>
          <a:stretch/>
        </p:blipFill>
        <p:spPr>
          <a:xfrm>
            <a:off x="2446374" y="4459083"/>
            <a:ext cx="6003851" cy="15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2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36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dropout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dropout to the output of each sub-layer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rate = 0.1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smoothing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smoothing of value = 0.1, quite small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Hurts perplexity, but improve accuracy and BLEU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24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025" y="838158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Language Understanding</a:t>
            </a:r>
            <a:br>
              <a:rPr kumimoji="1" lang="en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Generative Pre-Training</a:t>
            </a:r>
            <a:endParaRPr kumimoji="1"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8389DB-828F-964A-9C72-C5CA35A90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409" y="4314749"/>
            <a:ext cx="6383231" cy="7463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50BCBB-168C-7541-810A-25FC85DE0C21}"/>
              </a:ext>
            </a:extLst>
          </p:cNvPr>
          <p:cNvSpPr txBox="1"/>
          <p:nvPr/>
        </p:nvSpPr>
        <p:spPr>
          <a:xfrm>
            <a:off x="10299032" y="5847347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06/2018</a:t>
            </a:r>
          </a:p>
          <a:p>
            <a:r>
              <a:rPr kumimoji="1" lang="en-US" altLang="zh-CN" dirty="0"/>
              <a:t>Cited by: 3k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51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 (Generative Pre-Training)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understanding tasks.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pre-training of a language model on unlabeled data – Discriminative fine-tuning on specific tasks. 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Transformer. Author believes that Transformer learns long-term structure than RNN.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 is cloze task, GPT is future prediction task.</a:t>
            </a:r>
          </a:p>
        </p:txBody>
      </p:sp>
    </p:spTree>
    <p:extLst>
      <p:ext uri="{BB962C8B-B14F-4D97-AF65-F5344CB8AC3E}">
        <p14:creationId xmlns:p14="http://schemas.microsoft.com/office/powerpoint/2010/main" val="577112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word prediction with k context window. Maximize the likelihood.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multi-layer Transformer decoder (there is a mask MSA).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4D6425-1A1E-E944-8B20-163B1084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15" y="2716464"/>
            <a:ext cx="4890834" cy="7245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BB16C8-1B8C-2E49-BB2C-7F8DFC35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35" y="4566423"/>
            <a:ext cx="6953330" cy="1644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C54902-B80F-1B4C-8D9D-909F0A32A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4051" b="14051"/>
          <a:stretch/>
        </p:blipFill>
        <p:spPr>
          <a:xfrm>
            <a:off x="3033628" y="3962653"/>
            <a:ext cx="3367172" cy="6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Finetuning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9644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Labeled data, The inputs are passed through our pre-trained model to obtain the final transformer block’s activation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Maximize the likelihood.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doing finetune, GPT add Next word prediction with k context window as well.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96440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306A1EB-2A02-3548-A270-93CE59EAE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18" y="3285849"/>
            <a:ext cx="5917869" cy="7101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762DD3-085B-9D47-9CAC-6E8E2CF4B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855" y="3929379"/>
            <a:ext cx="4734797" cy="9392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34219D-2285-5A4C-A0E1-2D5CF3BA1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132" y="5858152"/>
            <a:ext cx="3888240" cy="5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2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025" y="838158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Is All You Need</a:t>
            </a:r>
            <a:endParaRPr kumimoji="1"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9E3B2D-2A3F-3E46-AF20-81E1FB2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46" y="3787568"/>
            <a:ext cx="6129959" cy="19905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B4D1C7-02D3-2748-A59A-1130A3E73C84}"/>
              </a:ext>
            </a:extLst>
          </p:cNvPr>
          <p:cNvSpPr txBox="1"/>
          <p:nvPr/>
        </p:nvSpPr>
        <p:spPr>
          <a:xfrm>
            <a:off x="9745579" y="6039853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06/2017</a:t>
            </a:r>
          </a:p>
          <a:p>
            <a:r>
              <a:rPr kumimoji="1" lang="en-US" altLang="zh-CN" dirty="0"/>
              <a:t>Cited by: 29k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23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A1850-9A23-F340-A83B-241A627B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61" y="2079646"/>
            <a:ext cx="10026677" cy="408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025" y="838158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 are Unsupervised Multitask Learners</a:t>
            </a:r>
            <a:endParaRPr kumimoji="1"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76347F-1713-4145-B855-05C3C9A2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12" y="4257477"/>
            <a:ext cx="10074025" cy="6122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580C5F-9559-784A-A396-F0DC7F8BB3B7}"/>
              </a:ext>
            </a:extLst>
          </p:cNvPr>
          <p:cNvSpPr txBox="1"/>
          <p:nvPr/>
        </p:nvSpPr>
        <p:spPr>
          <a:xfrm>
            <a:off x="10299032" y="5847347"/>
            <a:ext cx="130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02/2019</a:t>
            </a:r>
          </a:p>
          <a:p>
            <a:r>
              <a:rPr kumimoji="1" lang="en-US" altLang="zh-CN" dirty="0"/>
              <a:t>Cited by: 5k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020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E504E95-3EE2-734D-B00D-985019C1F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40" y="4811336"/>
            <a:ext cx="3860384" cy="19141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GPT-2?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dataset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WebText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Larger, 127,000+ training examples.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model, GPT-2, 1.5B parameter Transformer.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not very advantageous than BERT.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story: good at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No labels needed even in finetuning.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51F487-AD0A-1C41-8CB2-A3ACB4F8E039}"/>
              </a:ext>
            </a:extLst>
          </p:cNvPr>
          <p:cNvSpPr txBox="1"/>
          <p:nvPr/>
        </p:nvSpPr>
        <p:spPr>
          <a:xfrm>
            <a:off x="6554927" y="5399057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VIT-B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0325AC-F987-D046-80AB-23375B099396}"/>
              </a:ext>
            </a:extLst>
          </p:cNvPr>
          <p:cNvSpPr txBox="1"/>
          <p:nvPr/>
        </p:nvSpPr>
        <p:spPr>
          <a:xfrm>
            <a:off x="6554927" y="5745397"/>
            <a:ext cx="68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VIT-L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91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025" y="838158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 are Few-Shot Learners</a:t>
            </a:r>
            <a:endParaRPr kumimoji="1"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F303C6-9F2F-AA49-93A0-DB3F83BE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44" y="3736120"/>
            <a:ext cx="5701561" cy="27969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033CDF-A9A7-5440-9F16-3B755E730373}"/>
              </a:ext>
            </a:extLst>
          </p:cNvPr>
          <p:cNvSpPr txBox="1"/>
          <p:nvPr/>
        </p:nvSpPr>
        <p:spPr>
          <a:xfrm>
            <a:off x="10299032" y="5847347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05/2020</a:t>
            </a:r>
          </a:p>
          <a:p>
            <a:r>
              <a:rPr kumimoji="1" lang="en-US" altLang="zh-CN" dirty="0"/>
              <a:t>Cited by: 3k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292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GPT-3? Few-Shot/One-Shot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experiments.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175B parameters model.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any gradient updates or finetuning. 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samples of news articles which is hard to tell if it is generated by AI or written by humans.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9C4249-B6BE-3041-A35B-16EAD9EE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87" y="1275347"/>
            <a:ext cx="6490613" cy="21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66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Zero-Shot/Few-Shot/one-shot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4F2B6A-2006-C644-AA8D-3F49A004D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41" b="26260"/>
          <a:stretch/>
        </p:blipFill>
        <p:spPr>
          <a:xfrm>
            <a:off x="8438147" y="1370744"/>
            <a:ext cx="3753853" cy="50513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BD3C77-3455-4C44-8FBD-E6EE45D00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41" b="67670"/>
          <a:stretch/>
        </p:blipFill>
        <p:spPr>
          <a:xfrm>
            <a:off x="112293" y="1979733"/>
            <a:ext cx="3753853" cy="2214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32CFC1-0686-8B49-BCB0-8CB36FED8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" t="33362" r="49365" b="36533"/>
          <a:stretch/>
        </p:blipFill>
        <p:spPr>
          <a:xfrm>
            <a:off x="4592053" y="2055934"/>
            <a:ext cx="3753853" cy="20622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3AFF58-A77A-654C-B65C-52FF00BE9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" t="65051" r="48326" b="2810"/>
          <a:stretch/>
        </p:blipFill>
        <p:spPr>
          <a:xfrm>
            <a:off x="2444414" y="4118201"/>
            <a:ext cx="3753853" cy="22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96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025" y="838158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BERT: Pre-training of Deep Bidirectional Transformers for</a:t>
            </a:r>
            <a:br>
              <a:rPr kumimoji="1" lang="en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Understanding</a:t>
            </a:r>
            <a:endParaRPr kumimoji="1"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08C762-C2C1-344C-B67E-238D6E24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25" y="4313718"/>
            <a:ext cx="6959600" cy="952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B9A129-4ACE-364A-9F30-F9EFEE34B666}"/>
              </a:ext>
            </a:extLst>
          </p:cNvPr>
          <p:cNvSpPr txBox="1"/>
          <p:nvPr/>
        </p:nvSpPr>
        <p:spPr>
          <a:xfrm>
            <a:off x="10436608" y="5823284"/>
            <a:ext cx="140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10/2018</a:t>
            </a:r>
          </a:p>
          <a:p>
            <a:r>
              <a:rPr kumimoji="1" lang="en-US" altLang="zh-CN" dirty="0"/>
              <a:t>Cited by: 27k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5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</a:t>
            </a:r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Encoder Representations from Transformer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in CV field, Bert managed to enable a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pretrained model to be universally valid in all NLP tasks. (combine GPT and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ELMo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GPT, Bert use bidirectional pre-training schedule. 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ELMo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Bert is task-agnostic and just need to finetune the output layer, and Bert use Transformer rather than RNN.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Conceptually simple and empirically powerful.</a:t>
            </a:r>
          </a:p>
        </p:txBody>
      </p:sp>
    </p:spTree>
    <p:extLst>
      <p:ext uri="{BB962C8B-B14F-4D97-AF65-F5344CB8AC3E}">
        <p14:creationId xmlns:p14="http://schemas.microsoft.com/office/powerpoint/2010/main" val="2660554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tasks (Unsupervised data)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667" cy="4596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Language model (MLM)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some tokens (15% become [MASK]) from the input randomly and predict the original vocabulary ids of the masked tokens (cloze task) bidirectionally.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sentence prediction (NSP)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sentence (50%) and judge whether they are adjacent. To learn the sematic meaning of sentence.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55C79A-07D0-6C46-9C6B-EAD147A5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867" y="1357204"/>
            <a:ext cx="3812658" cy="29874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7BE9F5-91DE-9A45-AA7A-2E661B4F7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11" y="4479548"/>
            <a:ext cx="4159769" cy="21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5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2C8AA-CEA6-1247-8169-50F1FE2C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41" y="1860808"/>
            <a:ext cx="10875718" cy="439113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6DD7816-22E5-9B44-B2B1-DAAD9EC60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97" y="843156"/>
            <a:ext cx="3814622" cy="62172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 Transformer Framework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D9DFB29-659D-3045-B148-4E7ABFD4FA42}"/>
              </a:ext>
            </a:extLst>
          </p:cNvPr>
          <p:cNvCxnSpPr>
            <a:endCxn id="5" idx="2"/>
          </p:cNvCxnSpPr>
          <p:nvPr/>
        </p:nvCxnSpPr>
        <p:spPr>
          <a:xfrm flipV="1">
            <a:off x="8335926" y="1464884"/>
            <a:ext cx="461282" cy="1384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68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Transduction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machine translation tasks, from a sequence to another sequence.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 structure. At each step the model is auto-regressive (pass output as current input).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network architecture, solely on attention mechanisms, without RNN or CNN.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Trains faster and Generalizes well on other tasks.</a:t>
            </a:r>
          </a:p>
        </p:txBody>
      </p:sp>
    </p:spTree>
    <p:extLst>
      <p:ext uri="{BB962C8B-B14F-4D97-AF65-F5344CB8AC3E}">
        <p14:creationId xmlns:p14="http://schemas.microsoft.com/office/powerpoint/2010/main" val="2365718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2C8AA-CEA6-1247-8169-50F1FE2C7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85" r="56387"/>
          <a:stretch/>
        </p:blipFill>
        <p:spPr>
          <a:xfrm>
            <a:off x="6568071" y="1027906"/>
            <a:ext cx="5623929" cy="344746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BF48548-3C38-0D4D-9570-700822D43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009167" cy="470276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sentence or a pair of sentences like &lt;Question, answer&gt;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WordPiece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embedding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[CLS] for aggregation, [SEP]/embedding for separate element in pair.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output layer on features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do NSP and MLM 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5E8851-BBAD-F64F-9896-CF3AE3CA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00" y="4827181"/>
            <a:ext cx="6852600" cy="202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5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7F50B3-0AED-6C44-A029-02A3637F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88" y="832957"/>
            <a:ext cx="6136315" cy="488874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Estimation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2C8AA-CEA6-1247-8169-50F1FE2C7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87"/>
          <a:stretch/>
        </p:blipFill>
        <p:spPr>
          <a:xfrm>
            <a:off x="275369" y="1945869"/>
            <a:ext cx="4743199" cy="439113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EFDB795-1CC8-CA42-B1F9-78631DFBF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439" y="5721700"/>
            <a:ext cx="5414188" cy="142980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30k: the size of dictionary;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H: hidden size;  L: layer number</a:t>
            </a:r>
          </a:p>
        </p:txBody>
      </p:sp>
    </p:spTree>
    <p:extLst>
      <p:ext uri="{BB962C8B-B14F-4D97-AF65-F5344CB8AC3E}">
        <p14:creationId xmlns:p14="http://schemas.microsoft.com/office/powerpoint/2010/main" val="1802820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69F3AE-FD1D-474A-B2C7-48B106D49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59"/>
          <a:stretch/>
        </p:blipFill>
        <p:spPr>
          <a:xfrm>
            <a:off x="6314662" y="1825626"/>
            <a:ext cx="5877338" cy="43911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BF48548-3C38-0D4D-9570-700822D43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5860312" cy="47027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task, simply plug in the task-specific inputs and outputs.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&lt;text A, text B&gt; or &lt;text,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[CLS] representation for sentence-level tasks or corresponding token representation for word-level tasks.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BF48548-3C38-0D4D-9570-700822D43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5860312" cy="4702766"/>
              </a:xfrm>
              <a:blipFill>
                <a:blip r:embed="rId3"/>
                <a:stretch>
                  <a:fillRect l="-1732" r="-1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19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076" y="1006600"/>
            <a:ext cx="9459896" cy="2387600"/>
          </a:xfrm>
        </p:spPr>
        <p:txBody>
          <a:bodyPr>
            <a:normAutofit/>
          </a:bodyPr>
          <a:lstStyle/>
          <a:p>
            <a:pPr algn="l"/>
            <a:r>
              <a:rPr kumimoji="1"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IS WORTH 16X16 WORDS:</a:t>
            </a:r>
            <a:br>
              <a:rPr kumimoji="1"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FOR IMAGE RECOGNITION AT SCALE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1792EC-2E9F-C547-9CBE-265CD189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42" y="4008621"/>
            <a:ext cx="6927765" cy="16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77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standard Transformer solely to do CV supervised classification without CNN. 224x224 to 16x16 patches as tokens in Transformer.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 property of Transformer in CV.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the unification of CV and NLP.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492743-80C3-3F4D-8B1E-574683BF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19" y="3686160"/>
            <a:ext cx="7556500" cy="2057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DBA08F-2CFD-D24F-90F9-609AF22817A0}"/>
              </a:ext>
            </a:extLst>
          </p:cNvPr>
          <p:cNvSpPr/>
          <p:nvPr/>
        </p:nvSpPr>
        <p:spPr>
          <a:xfrm>
            <a:off x="6811926" y="6029650"/>
            <a:ext cx="538007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5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Naseer, Muhammad </a:t>
            </a:r>
            <a:r>
              <a:rPr lang="en" altLang="zh-CN" sz="15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Muzammal</a:t>
            </a:r>
            <a:r>
              <a:rPr lang="en" altLang="zh-CN" sz="15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"Intriguing properties of vision transformers." </a:t>
            </a:r>
            <a:r>
              <a:rPr lang="en" altLang="zh-CN" sz="15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" altLang="zh-CN" sz="15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34 (2021): 23296-23308.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DD82ED-3CDD-C945-A59A-B4234A8064B7}"/>
              </a:ext>
            </a:extLst>
          </p:cNvPr>
          <p:cNvSpPr txBox="1"/>
          <p:nvPr/>
        </p:nvSpPr>
        <p:spPr>
          <a:xfrm>
            <a:off x="999462" y="6422974"/>
            <a:ext cx="422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Unified text-vision tasks/ multimodal tasks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85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in CV?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6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CNN-like architectures with self-attention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Inputs(224x224) – CNN – feature maps –Self-attention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(CVPR18 Non-local Network)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convolutions entirely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local window as input (Standalone Attention)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on height dimension and width dimension separately, 2d – 1d + 1d (Axial Attention)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B2B219-DC95-6843-8575-2360F07CE995}"/>
              </a:ext>
            </a:extLst>
          </p:cNvPr>
          <p:cNvSpPr txBox="1"/>
          <p:nvPr/>
        </p:nvSpPr>
        <p:spPr>
          <a:xfrm>
            <a:off x="6804837" y="365125"/>
            <a:ext cx="5188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large-scaled image recognition,  CNNs are still the SOTA!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(ICLR 2020) do this 2x2 on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ViT’s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story is training a large model!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33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</a:t>
            </a:r>
            <a:r>
              <a:rPr kumimoji="1" lang="zh-CN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scaled dataset?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288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 strong regularization, </a:t>
                </a:r>
                <a:r>
                  <a:rPr kumimoji="1"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ViTs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yield lower accuracy than </a:t>
                </a:r>
                <a:r>
                  <a:rPr kumimoji="1"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ResNets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Why? Author says that Transformers lack the </a:t>
                </a:r>
                <a:r>
                  <a:rPr kumimoji="1"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inductive biases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Inductive biases of CNN: 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locality (spatial adjacency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lead to feature similarity)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Translation equivariance (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like convolution and translation’s order can be switched)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larger datasets(ImageNet-21k and JFT 300M), </a:t>
                </a:r>
                <a:r>
                  <a:rPr kumimoji="1"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ViTs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approach or beat the SOTA.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2887"/>
              </a:xfrm>
              <a:blipFill>
                <a:blip r:embed="rId2"/>
                <a:stretch>
                  <a:fillRect l="-844" r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8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901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4D8B5F-8F98-1B43-9579-975AA900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20" y="1413862"/>
            <a:ext cx="9343360" cy="49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65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4D8B5F-8F98-1B43-9579-975AA900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89"/>
          <a:stretch/>
        </p:blipFill>
        <p:spPr>
          <a:xfrm>
            <a:off x="6096000" y="1690688"/>
            <a:ext cx="5998232" cy="45932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4228" cy="4766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 (E)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FC: size( (16x16x3)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768x768 )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Embedding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learnable Position matrix (postionx768)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add, not concatenate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learnable {class} embedding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1x768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Input(with multi-head N = 12)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197x768</a:t>
            </a:r>
          </a:p>
        </p:txBody>
      </p:sp>
    </p:spTree>
    <p:extLst>
      <p:ext uri="{BB962C8B-B14F-4D97-AF65-F5344CB8AC3E}">
        <p14:creationId xmlns:p14="http://schemas.microsoft.com/office/powerpoint/2010/main" val="1018698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4D8B5F-8F98-1B43-9579-975AA900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89"/>
          <a:stretch/>
        </p:blipFill>
        <p:spPr>
          <a:xfrm>
            <a:off x="6096000" y="1690688"/>
            <a:ext cx="5998232" cy="45932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way to do embedding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98805" cy="47665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Named Hybrid Architecture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Formed from feature maps of CNN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224x224 – ResNet50 – 14x14  – 196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use Linear Projection (E)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FC: size( (16x16x2)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768x768 )</a:t>
            </a:r>
          </a:p>
        </p:txBody>
      </p:sp>
    </p:spTree>
    <p:extLst>
      <p:ext uri="{BB962C8B-B14F-4D97-AF65-F5344CB8AC3E}">
        <p14:creationId xmlns:p14="http://schemas.microsoft.com/office/powerpoint/2010/main" val="336313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60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sequence of hidden states, </a:t>
            </a:r>
            <a:r>
              <a:rPr kumimoji="1"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a function of the previous hidden state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intput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position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mechanism guarantees the combination of current and history information.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Drawbacks: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computation remains, cannot be parallel.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modeling long-time mutual information, memory overhead.</a:t>
            </a:r>
          </a:p>
        </p:txBody>
      </p:sp>
    </p:spTree>
    <p:extLst>
      <p:ext uri="{BB962C8B-B14F-4D97-AF65-F5344CB8AC3E}">
        <p14:creationId xmlns:p14="http://schemas.microsoft.com/office/powerpoint/2010/main" val="1361033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4D8B5F-8F98-1B43-9579-975AA900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22" r="31489"/>
          <a:stretch/>
        </p:blipFill>
        <p:spPr>
          <a:xfrm>
            <a:off x="6096000" y="799527"/>
            <a:ext cx="5998232" cy="20521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Positional embedding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77130" cy="476656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1d PE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NLP commonly used, also used in experiments. (Dx768).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2d PE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D/2xD/2 [1, 1], [1, 2] … [D/2, D/2]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Have structural information, more CV friendly.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PE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 of the positions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𝑄𝑢𝑒𝑟𝑦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𝐾𝑒𝑦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77130" cy="4766562"/>
              </a:xfrm>
              <a:blipFill>
                <a:blip r:embed="rId3"/>
                <a:stretch>
                  <a:fillRect l="-998" b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4120FE2-5B0F-A344-A580-39726CB15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48"/>
          <a:stretch/>
        </p:blipFill>
        <p:spPr>
          <a:xfrm>
            <a:off x="7816703" y="3864003"/>
            <a:ext cx="3755617" cy="20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4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E07C5E-C914-9A4B-8442-2AE594C3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35" r="47366"/>
          <a:stretch/>
        </p:blipFill>
        <p:spPr>
          <a:xfrm>
            <a:off x="6244681" y="46951"/>
            <a:ext cx="5430549" cy="177867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42544" cy="40222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Patches Input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197x64x12 (with multi-head N = 12)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197x64x12 – Multi-head Attention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197x768 –  Norm – 197x768 – MLP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(197x768 – 197x3012 – 197x768)</a:t>
            </a: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4D8B5F-8F98-1B43-9579-975AA900E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18"/>
          <a:stretch/>
        </p:blipFill>
        <p:spPr>
          <a:xfrm>
            <a:off x="8439433" y="1426904"/>
            <a:ext cx="254015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44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4D8B5F-8F98-1B43-9579-975AA900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" t="4167" r="31265" b="37039"/>
          <a:stretch/>
        </p:blipFill>
        <p:spPr>
          <a:xfrm>
            <a:off x="6193768" y="624200"/>
            <a:ext cx="5998232" cy="27005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3986" cy="47665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[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+ MLP Head? Not globally average pooling(GAP) + linear classification like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fine in experiments. But try to stay as close as possible to original Transformer.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20BC3D-7B7F-6742-A2D8-D0E223A7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79" y="3666573"/>
            <a:ext cx="5762210" cy="30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78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Finetuning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21949" cy="47665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 ViT on large datasets, then finetune to smaller downstream tasks.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high-solution, sequence length grows. Position Embedding will be no longer meaningful. 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2D interpolation of the pre-trained position embeddings can be useful.</a:t>
            </a:r>
          </a:p>
        </p:txBody>
      </p:sp>
    </p:spTree>
    <p:extLst>
      <p:ext uri="{BB962C8B-B14F-4D97-AF65-F5344CB8AC3E}">
        <p14:creationId xmlns:p14="http://schemas.microsoft.com/office/powerpoint/2010/main" val="1441704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21949" cy="39372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2927B-6540-8240-9FD3-85983461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28547"/>
            <a:ext cx="9917924" cy="47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7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90191" cy="4319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apply some strong regularizations like dropout, wd.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Shaded areas are what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pretrained on smaller dataset like ImageNet,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beaten. While on JFT-300M,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better.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43AFFD-680B-ED4C-8B60-2FAAAB08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98"/>
          <a:stretch/>
        </p:blipFill>
        <p:spPr>
          <a:xfrm>
            <a:off x="6209415" y="1825625"/>
            <a:ext cx="5767278" cy="39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53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58564" cy="434125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do linear probing, freezing Transformer encoder.</a:t>
            </a:r>
          </a:p>
          <a:p>
            <a:pPr>
              <a:lnSpc>
                <a:spcPct val="150000"/>
              </a:lnSpc>
            </a:pP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5-shot evaluation (5 samples in every class).</a:t>
            </a:r>
          </a:p>
          <a:p>
            <a:pPr>
              <a:lnSpc>
                <a:spcPct val="150000"/>
              </a:lnSpc>
            </a:pP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from JFT, no distribution gap.</a:t>
            </a:r>
          </a:p>
          <a:p>
            <a:pPr>
              <a:lnSpc>
                <a:spcPct val="150000"/>
              </a:lnSpc>
            </a:pP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ViTs</a:t>
            </a: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become stronger as dataset grows.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EA2C31-6DAA-D844-B066-904038D5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5257"/>
            <a:ext cx="5613988" cy="38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5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347251" cy="2448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computation complex,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better performed than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small dataset,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hydrids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better, while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that good as dataset grows, means that CNN don’t help ViT to learn better when dataset is large.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7A73EB-2F3A-1546-A385-4950A736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199" y="3742660"/>
            <a:ext cx="7149073" cy="31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60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076" y="1006600"/>
            <a:ext cx="9459896" cy="2387600"/>
          </a:xfrm>
        </p:spPr>
        <p:txBody>
          <a:bodyPr>
            <a:normAutofit/>
          </a:bodyPr>
          <a:lstStyle/>
          <a:p>
            <a:r>
              <a:rPr kumimoji="1"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 Transformer: Hierarchical Vision Transformer using Shifted Windows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476C7E-84B8-7644-A0E5-8CEE97C5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65" y="3953651"/>
            <a:ext cx="7898871" cy="15844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968301-7B2A-704F-8587-64B49363574E}"/>
              </a:ext>
            </a:extLst>
          </p:cNvPr>
          <p:cNvSpPr txBox="1"/>
          <p:nvPr/>
        </p:nvSpPr>
        <p:spPr>
          <a:xfrm>
            <a:off x="9872326" y="6488668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ICCV 2021 Best Paper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19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28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089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RNN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664C7A-37BF-394F-8BEF-8B0646DD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11" y="1690688"/>
            <a:ext cx="5716181" cy="48437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3117DB-7670-EC4E-875E-F0240659D15F}"/>
              </a:ext>
            </a:extLst>
          </p:cNvPr>
          <p:cNvSpPr txBox="1"/>
          <p:nvPr/>
        </p:nvSpPr>
        <p:spPr>
          <a:xfrm>
            <a:off x="8619460" y="3050714"/>
            <a:ext cx="30320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in information transferring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969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052" y="838158"/>
            <a:ext cx="9459896" cy="2387600"/>
          </a:xfrm>
        </p:spPr>
        <p:txBody>
          <a:bodyPr>
            <a:normAutofit/>
          </a:bodyPr>
          <a:lstStyle/>
          <a:p>
            <a:r>
              <a:rPr kumimoji="1" lang="en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CBFB29-73A1-2841-AF62-5352F6CA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461" y="4168405"/>
            <a:ext cx="8681024" cy="12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5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is like a Bert in CV version!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2F0D7C51-8C32-0145-989D-45F98B3A6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829519"/>
              </p:ext>
            </p:extLst>
          </p:nvPr>
        </p:nvGraphicFramePr>
        <p:xfrm>
          <a:off x="1539948" y="1690688"/>
          <a:ext cx="9028815" cy="37033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09605">
                  <a:extLst>
                    <a:ext uri="{9D8B030D-6E8A-4147-A177-3AD203B41FA5}">
                      <a16:colId xmlns:a16="http://schemas.microsoft.com/office/drawing/2014/main" val="3952629452"/>
                    </a:ext>
                  </a:extLst>
                </a:gridCol>
                <a:gridCol w="3009605">
                  <a:extLst>
                    <a:ext uri="{9D8B030D-6E8A-4147-A177-3AD203B41FA5}">
                      <a16:colId xmlns:a16="http://schemas.microsoft.com/office/drawing/2014/main" val="1720407685"/>
                    </a:ext>
                  </a:extLst>
                </a:gridCol>
                <a:gridCol w="3009605">
                  <a:extLst>
                    <a:ext uri="{9D8B030D-6E8A-4147-A177-3AD203B41FA5}">
                      <a16:colId xmlns:a16="http://schemas.microsoft.com/office/drawing/2014/main" val="3675449148"/>
                    </a:ext>
                  </a:extLst>
                </a:gridCol>
              </a:tblGrid>
              <a:tr h="1234435"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NLP</a:t>
                      </a:r>
                      <a:endParaRPr lang="zh-CN" altLang="en-US" sz="32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</a:t>
                      </a:r>
                      <a:endParaRPr lang="zh-CN" altLang="en-US" sz="32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951682"/>
                  </a:ext>
                </a:extLst>
              </a:tr>
              <a:tr h="1234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Self Supervised</a:t>
                      </a:r>
                      <a:endParaRPr lang="zh-CN" altLang="en-US" sz="32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02984"/>
                  </a:ext>
                </a:extLst>
              </a:tr>
              <a:tr h="1234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Supervised</a:t>
                      </a:r>
                      <a:endParaRPr lang="zh-CN" altLang="en-US" sz="32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endParaRPr lang="zh-CN" altLang="en-US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020664"/>
                  </a:ext>
                </a:extLst>
              </a:tr>
            </a:tbl>
          </a:graphicData>
        </a:graphic>
      </p:graphicFrame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2EF1EB1-3A8E-8442-954B-4597FE728124}"/>
              </a:ext>
            </a:extLst>
          </p:cNvPr>
          <p:cNvCxnSpPr/>
          <p:nvPr/>
        </p:nvCxnSpPr>
        <p:spPr>
          <a:xfrm>
            <a:off x="6953692" y="3565193"/>
            <a:ext cx="1318437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EDC47A7-627F-6B4C-9775-DDA7C3560E4B}"/>
              </a:ext>
            </a:extLst>
          </p:cNvPr>
          <p:cNvCxnSpPr>
            <a:cxnSpLocks/>
          </p:cNvCxnSpPr>
          <p:nvPr/>
        </p:nvCxnSpPr>
        <p:spPr>
          <a:xfrm flipH="1" flipV="1">
            <a:off x="9016408" y="3862905"/>
            <a:ext cx="1" cy="61668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4342F25-203E-9A4D-8E68-13B0B327B37C}"/>
              </a:ext>
            </a:extLst>
          </p:cNvPr>
          <p:cNvSpPr txBox="1"/>
          <p:nvPr/>
        </p:nvSpPr>
        <p:spPr>
          <a:xfrm>
            <a:off x="2526260" y="5517845"/>
            <a:ext cx="713948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ViT authors already introduced cloze task to train ViT in a self-supervised manner, what’s the difference?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85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makes difference between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autoencoder tasks?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3"/>
            <a:ext cx="10347251" cy="45751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 were different.  While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ViT use Transformer in Vision.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density.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highly semantic and information-dense.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with heavy spatial redundancy. A missing patch is easily been recovered using interpolation.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encoder can be trivial(MLP), for predicting missing words is in fact a recognition task.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recovering is harder. MLP is not enough.</a:t>
            </a:r>
          </a:p>
        </p:txBody>
      </p:sp>
    </p:spTree>
    <p:extLst>
      <p:ext uri="{BB962C8B-B14F-4D97-AF65-F5344CB8AC3E}">
        <p14:creationId xmlns:p14="http://schemas.microsoft.com/office/powerpoint/2010/main" val="2479180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 (MAE)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3"/>
            <a:ext cx="10347251" cy="40648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random patches of the input image and reconstruct the missing pixels.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 a high proportion of the input image, e.g., 75%, yield a non-trivial and meaningful self-supervisory task.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Vanilla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-Huge models achieves 87.8% that use only ImageNet-1k by MAE tasks, compared to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-Huge models 85.13% that use ImageNet-21k 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Outstanding transferability.</a:t>
            </a:r>
          </a:p>
        </p:txBody>
      </p:sp>
    </p:spTree>
    <p:extLst>
      <p:ext uri="{BB962C8B-B14F-4D97-AF65-F5344CB8AC3E}">
        <p14:creationId xmlns:p14="http://schemas.microsoft.com/office/powerpoint/2010/main" val="1018562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4D433A-8109-774B-9188-411077D9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798" y="3031958"/>
            <a:ext cx="6982202" cy="38260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3"/>
            <a:ext cx="10347251" cy="46233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(drop) 75% patches and straighten.  After encoded, recover the reps with shared learnable patch.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is larger than decoder, and decoder would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be dropped in downstream tasks.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&amp; decoder are ViT.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Decoder’s input is full set of 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encoded visible patches and mask tokens.</a:t>
            </a:r>
          </a:p>
        </p:txBody>
      </p:sp>
    </p:spTree>
    <p:extLst>
      <p:ext uri="{BB962C8B-B14F-4D97-AF65-F5344CB8AC3E}">
        <p14:creationId xmlns:p14="http://schemas.microsoft.com/office/powerpoint/2010/main" val="74366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4D433A-8109-774B-9188-411077D9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798" y="3031958"/>
            <a:ext cx="6982202" cy="38260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63" y="58791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56" y="1825624"/>
            <a:ext cx="10347251" cy="503237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constructs the input by predicting the pixel values for each patches, e.g. 256 – 16x16.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is MSE in the pixel space.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implement: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token (by linear projection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add positional embeddings).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shuffle the list and remove.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Encode, append mask tokens and unshuffled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 the full list (with positional embeddings).</a:t>
            </a:r>
          </a:p>
        </p:txBody>
      </p:sp>
    </p:spTree>
    <p:extLst>
      <p:ext uri="{BB962C8B-B14F-4D97-AF65-F5344CB8AC3E}">
        <p14:creationId xmlns:p14="http://schemas.microsoft.com/office/powerpoint/2010/main" val="2910050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347251" cy="244866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ImageNet-1k, use ViT-L/16 as backbone.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ViT-L is very big and can overfit and not stable (76.5%). So authors add strong regularization (82.5%).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achieves 84.9%.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764E6C-2387-B845-A43B-3E96F203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92" y="4577667"/>
            <a:ext cx="7891613" cy="86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7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394159" cy="2448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methods comparison.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by end-to-end fine-tuning.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5A884E-9837-ED4B-A81E-43BAB2E0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7" y="3579345"/>
            <a:ext cx="6186445" cy="261959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A11BCB-FA93-DE46-8345-3E184235BBCC}"/>
              </a:ext>
            </a:extLst>
          </p:cNvPr>
          <p:cNvSpPr txBox="1">
            <a:spLocks/>
          </p:cNvSpPr>
          <p:nvPr/>
        </p:nvSpPr>
        <p:spPr>
          <a:xfrm>
            <a:off x="6474652" y="1804938"/>
            <a:ext cx="5617076" cy="2469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supervised pre-training.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JFT-300M is not that similar with ImageNet.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2D2AB1-E513-A045-BF12-520E2DAC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51" y="3579345"/>
            <a:ext cx="5617076" cy="30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4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studies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9D31FF-7C24-704F-9024-394DD1B1E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9" y="1690688"/>
            <a:ext cx="11483402" cy="38895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47D612-00AA-1C48-AF4E-19A4231618B2}"/>
              </a:ext>
            </a:extLst>
          </p:cNvPr>
          <p:cNvSpPr txBox="1"/>
          <p:nvPr/>
        </p:nvSpPr>
        <p:spPr>
          <a:xfrm>
            <a:off x="4769602" y="5742413"/>
            <a:ext cx="305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is not sensitive to data augmentations.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E98B05-C057-3445-A02A-2D35AC9A95FE}"/>
              </a:ext>
            </a:extLst>
          </p:cNvPr>
          <p:cNvSpPr txBox="1"/>
          <p:nvPr/>
        </p:nvSpPr>
        <p:spPr>
          <a:xfrm>
            <a:off x="8468352" y="894014"/>
            <a:ext cx="288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without mask tokens is better.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696884-BE00-6D4C-A132-98BE99617E03}"/>
              </a:ext>
            </a:extLst>
          </p:cNvPr>
          <p:cNvSpPr txBox="1"/>
          <p:nvPr/>
        </p:nvSpPr>
        <p:spPr>
          <a:xfrm>
            <a:off x="838200" y="5746754"/>
            <a:ext cx="272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pixel reconstruction is enough.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70DF6E-72F0-1D4D-965C-E0EE23AAC5A1}"/>
              </a:ext>
            </a:extLst>
          </p:cNvPr>
          <p:cNvSpPr txBox="1"/>
          <p:nvPr/>
        </p:nvSpPr>
        <p:spPr>
          <a:xfrm>
            <a:off x="8294780" y="5880912"/>
            <a:ext cx="305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 is better.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232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studies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139E09-5953-044D-B3DC-425DA1666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36"/>
          <a:stretch/>
        </p:blipFill>
        <p:spPr>
          <a:xfrm>
            <a:off x="0" y="3155946"/>
            <a:ext cx="6700079" cy="34854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6FE5FE-3768-B140-9246-BFA45126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342" y="500101"/>
            <a:ext cx="6595658" cy="33367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E56320-BA00-3641-BCED-749927A6E9AA}"/>
              </a:ext>
            </a:extLst>
          </p:cNvPr>
          <p:cNvSpPr txBox="1"/>
          <p:nvPr/>
        </p:nvSpPr>
        <p:spPr>
          <a:xfrm>
            <a:off x="838200" y="1690688"/>
            <a:ext cx="4191000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 Ratio = 70 – 80 woks well both in fine-tuning and linear probing. 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4228F4-4C65-3848-9F49-B1B368FF9714}"/>
              </a:ext>
            </a:extLst>
          </p:cNvPr>
          <p:cNvSpPr txBox="1"/>
          <p:nvPr/>
        </p:nvSpPr>
        <p:spPr>
          <a:xfrm>
            <a:off x="6926179" y="4311392"/>
            <a:ext cx="4644189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0 blocks is linear probing; 24 is full fine-tuning. MAE learns more general shallow layer representations so there is no need to fine-tune in down stream tasks.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CNN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07009" cy="40860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uses attention algorithm, can view all the elements, while CNN view limited elements (like 3x3).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uses multi-head attention to imitate multi-channel in CNN.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Self-attention.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53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Experiments</a:t>
            </a:r>
            <a:endParaRPr kumimoji="1"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73" y="1994065"/>
            <a:ext cx="5394159" cy="2448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Objection and Segmentation on COCO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A11BCB-FA93-DE46-8345-3E184235BBCC}"/>
              </a:ext>
            </a:extLst>
          </p:cNvPr>
          <p:cNvSpPr txBox="1">
            <a:spLocks/>
          </p:cNvSpPr>
          <p:nvPr/>
        </p:nvSpPr>
        <p:spPr>
          <a:xfrm>
            <a:off x="6450589" y="1973381"/>
            <a:ext cx="5508801" cy="7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 on ADE20K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32610-7FD1-B241-8DC5-FADDD89E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4" y="2857452"/>
            <a:ext cx="5520808" cy="26831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504703-DAC0-A949-A4A2-755F5402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740" y="3029038"/>
            <a:ext cx="5642650" cy="23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0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052" y="838158"/>
            <a:ext cx="9459896" cy="2387600"/>
          </a:xfrm>
        </p:spPr>
        <p:txBody>
          <a:bodyPr>
            <a:normAutofit/>
          </a:bodyPr>
          <a:lstStyle/>
          <a:p>
            <a:r>
              <a:rPr kumimoji="1" lang="en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 Contrast for Unsupervised Visual Representation Learning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BB570A-C8F6-B047-91CE-B74FAB21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4249487"/>
            <a:ext cx="9182100" cy="1054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115718-B270-4546-95F6-CE7798A957FA}"/>
              </a:ext>
            </a:extLst>
          </p:cNvPr>
          <p:cNvSpPr txBox="1"/>
          <p:nvPr/>
        </p:nvSpPr>
        <p:spPr>
          <a:xfrm>
            <a:off x="9081654" y="6142650"/>
            <a:ext cx="287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MoCo</a:t>
            </a:r>
            <a:r>
              <a:rPr kumimoji="1" lang="zh-CN" altLang="en-US" dirty="0"/>
              <a:t> </a:t>
            </a:r>
            <a:r>
              <a:rPr kumimoji="1" lang="en-US" altLang="zh-CN" dirty="0"/>
              <a:t>CVPR2020</a:t>
            </a:r>
            <a:r>
              <a:rPr kumimoji="1" lang="zh-CN" altLang="en-US" dirty="0"/>
              <a:t> </a:t>
            </a:r>
            <a:r>
              <a:rPr kumimoji="1" lang="en-US" altLang="zh-CN" dirty="0"/>
              <a:t>Best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6761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347251" cy="47878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 of Self-supervised Method.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pairs are close, while negative pairs away from each other.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mainstream proxy/pretext task: Instance Discrimination.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Augmentation to decide positive or negative pairs.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Flexible. Standard pipeline, only need to decide what is positive or negative pairs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SimCSE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double forward with dropout to build positive pairs.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CMC: different views as positive pairs, like front and back, RGB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depth images.</a:t>
            </a:r>
          </a:p>
        </p:txBody>
      </p:sp>
    </p:spTree>
    <p:extLst>
      <p:ext uri="{BB962C8B-B14F-4D97-AF65-F5344CB8AC3E}">
        <p14:creationId xmlns:p14="http://schemas.microsoft.com/office/powerpoint/2010/main" val="1737287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MoCo: Why Momentum Contrast?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347251" cy="47878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 views contrastive learning as dictionary look-up, Anchor as query, positive/negative as key. MoCo hypothesizes that dictionary should be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Large: if small, model can learn a short-cut solution, against generalization.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Consistent: keys should be generated by the same of similar encoders.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dynamic dictionary with a queue and a moving-averaged encoder, to build a large and consistent dictionary on the fly.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 outperforms its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pre-training counterpart in 7 tasks.</a:t>
            </a:r>
          </a:p>
        </p:txBody>
      </p:sp>
    </p:spTree>
    <p:extLst>
      <p:ext uri="{BB962C8B-B14F-4D97-AF65-F5344CB8AC3E}">
        <p14:creationId xmlns:p14="http://schemas.microsoft.com/office/powerpoint/2010/main" val="989162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MoCo: Why Momentum Contrast?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D0F8E2-DB78-654F-9767-19879A36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6" y="1690688"/>
            <a:ext cx="10998348" cy="39843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404EC0-FBDF-4C4B-ACAA-1126625F3FE1}"/>
              </a:ext>
            </a:extLst>
          </p:cNvPr>
          <p:cNvSpPr txBox="1"/>
          <p:nvPr/>
        </p:nvSpPr>
        <p:spPr>
          <a:xfrm>
            <a:off x="1063256" y="5954233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SimCLR: Not large enough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606614-94C9-CF4E-919F-B25BED244142}"/>
              </a:ext>
            </a:extLst>
          </p:cNvPr>
          <p:cNvSpPr txBox="1"/>
          <p:nvPr/>
        </p:nvSpPr>
        <p:spPr>
          <a:xfrm>
            <a:off x="4836925" y="5954233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MemoryBank: Not consistent 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6932F0-E301-EB4D-A55B-B59BB47AA927}"/>
              </a:ext>
            </a:extLst>
          </p:cNvPr>
          <p:cNvSpPr txBox="1"/>
          <p:nvPr/>
        </p:nvSpPr>
        <p:spPr>
          <a:xfrm>
            <a:off x="8747920" y="5954233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MoCo: Large and consistent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52BD64-07A3-974C-B382-FD24512912F8}"/>
              </a:ext>
            </a:extLst>
          </p:cNvPr>
          <p:cNvSpPr txBox="1"/>
          <p:nvPr/>
        </p:nvSpPr>
        <p:spPr>
          <a:xfrm>
            <a:off x="3366941" y="1460941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All samples in </a:t>
            </a:r>
            <a:r>
              <a:rPr kumimoji="1" lang="en-US" altLang="zh-CN" dirty="0" err="1"/>
              <a:t>memorybank</a:t>
            </a:r>
            <a:r>
              <a:rPr kumimoji="1" lang="en-US" altLang="zh-CN" dirty="0"/>
              <a:t>, use encoder to update features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21C7A3-CAB6-3746-902E-89CABEFF1C44}"/>
              </a:ext>
            </a:extLst>
          </p:cNvPr>
          <p:cNvSpPr txBox="1"/>
          <p:nvPr/>
        </p:nvSpPr>
        <p:spPr>
          <a:xfrm>
            <a:off x="4661366" y="6323565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Use momentum updates on reps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001C29-19DB-7D46-93FD-AF7A911BC148}"/>
              </a:ext>
            </a:extLst>
          </p:cNvPr>
          <p:cNvSpPr txBox="1"/>
          <p:nvPr/>
        </p:nvSpPr>
        <p:spPr>
          <a:xfrm>
            <a:off x="8342360" y="632356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Use momentum updates on encoder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039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53986" cy="4192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 uses queue to decouple dictionary size from batch size, so that dictionary size can be very large.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 uses a momentum encoder to make sure that key representations are consistent.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 uses Instance Discrimination to do pretraining. Others tasks are fine as well.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AE8AC3-64A4-9E47-BA80-BE7A4BD7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86" y="1825624"/>
            <a:ext cx="4918444" cy="3897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F75E79-C90C-984F-8C22-41FA2A521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692" y="799306"/>
            <a:ext cx="4348652" cy="73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40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InfoNCE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347251" cy="449011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that there is a single key, K here is dictionary size, rather than class number.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contrastive estimation (NCE): 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Noise: Binary classification (sample or noise).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Estimation: sample some negatives to compute loss.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InfoNCE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(K+1)-way multi-classification, where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temperature.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larger, distribution is smoother.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347251" cy="4490116"/>
              </a:xfrm>
              <a:blipFill>
                <a:blip r:embed="rId3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4CCCB4F-A81A-7E40-ABDD-E0112448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181" y="2531287"/>
            <a:ext cx="3920695" cy="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16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AE8AC3-64A4-9E47-BA80-BE7A4BD7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74712"/>
            <a:ext cx="4918444" cy="38976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CB41BB-08A8-A84F-9B77-364BC014E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595" y="0"/>
            <a:ext cx="5352672" cy="67035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26B2A5-E31B-1C44-8355-DD4BF2C56C98}"/>
              </a:ext>
            </a:extLst>
          </p:cNvPr>
          <p:cNvSpPr txBox="1"/>
          <p:nvPr/>
        </p:nvSpPr>
        <p:spPr>
          <a:xfrm>
            <a:off x="4754507" y="1871147"/>
            <a:ext cx="2044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 = 256, C = 128</a:t>
            </a:r>
          </a:p>
          <a:p>
            <a:r>
              <a:rPr kumimoji="1" lang="en-US" altLang="zh-CN" dirty="0"/>
              <a:t>K = 65536 (dict size)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BBB562-0C22-FA42-8EAD-F3386E4C2650}"/>
              </a:ext>
            </a:extLst>
          </p:cNvPr>
          <p:cNvSpPr txBox="1"/>
          <p:nvPr/>
        </p:nvSpPr>
        <p:spPr>
          <a:xfrm>
            <a:off x="4689817" y="3448581"/>
            <a:ext cx="202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Every ground truth </a:t>
            </a:r>
          </a:p>
          <a:p>
            <a:r>
              <a:rPr kumimoji="1" lang="en-US" altLang="zh-CN" dirty="0"/>
              <a:t>is on the 0 position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03D861-D6DA-3942-A996-173C1F110A15}"/>
              </a:ext>
            </a:extLst>
          </p:cNvPr>
          <p:cNvSpPr txBox="1"/>
          <p:nvPr/>
        </p:nvSpPr>
        <p:spPr>
          <a:xfrm>
            <a:off x="4830494" y="5672347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Momentum on f_k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184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D44B694-D3E8-D040-98D4-E50B58E8F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4204" y="365125"/>
            <a:ext cx="5268665" cy="1883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1EA471-EE4F-004B-A2BC-C960FF741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3" y="2100623"/>
            <a:ext cx="6672046" cy="4101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29CC03-26A2-0243-B0EB-EB0DF35B8F75}"/>
              </a:ext>
            </a:extLst>
          </p:cNvPr>
          <p:cNvSpPr txBox="1"/>
          <p:nvPr/>
        </p:nvSpPr>
        <p:spPr>
          <a:xfrm>
            <a:off x="1192502" y="6242967"/>
            <a:ext cx="494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Performance starts to saturate from 16384 - 65536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C2797E-2B89-4C42-B69B-9FCA57905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866" y="2414901"/>
            <a:ext cx="4356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27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Transferring Features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88B59C7-F5F1-0440-9E3D-DB31839C4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4"/>
          <a:stretch/>
        </p:blipFill>
        <p:spPr>
          <a:xfrm>
            <a:off x="1068638" y="1690688"/>
            <a:ext cx="5027362" cy="1828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7837D6-7508-7D47-A767-8BC93C0B4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816" y="212939"/>
            <a:ext cx="4662589" cy="32880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918D39-821F-6C48-8E18-933B94421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3" y="3653194"/>
            <a:ext cx="9436100" cy="30607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3A9AA42-CC48-F446-9C25-0905D4FEEC65}"/>
              </a:ext>
            </a:extLst>
          </p:cNvPr>
          <p:cNvSpPr txBox="1"/>
          <p:nvPr/>
        </p:nvSpPr>
        <p:spPr>
          <a:xfrm>
            <a:off x="9524893" y="4233155"/>
            <a:ext cx="2665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Slightly underperformed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On several tasks,  cityscapes 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instance segmentation and 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VOC semantic segmentation.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Dense prediction task (pixel)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6453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9FE6F-B80A-E34D-A820-F617B026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7781" cy="4086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&amp; Positional Encoding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connection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AF87EC-3755-E54A-B1EE-32FF1539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223" y="139462"/>
            <a:ext cx="4423145" cy="67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94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052" y="838158"/>
            <a:ext cx="9459896" cy="2387600"/>
          </a:xfrm>
        </p:spPr>
        <p:txBody>
          <a:bodyPr>
            <a:normAutofit/>
          </a:bodyPr>
          <a:lstStyle/>
          <a:p>
            <a:r>
              <a:rPr kumimoji="1" lang="en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InstDist, CPC, CMC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698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052" y="838158"/>
            <a:ext cx="9459896" cy="2387600"/>
          </a:xfrm>
        </p:spPr>
        <p:txBody>
          <a:bodyPr>
            <a:normAutofit/>
          </a:bodyPr>
          <a:lstStyle/>
          <a:p>
            <a:r>
              <a:rPr kumimoji="1" lang="en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 v1, MoCo v2, SimCLR v1, SimCLR v2, </a:t>
            </a:r>
            <a:r>
              <a:rPr kumimoji="1" lang="en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SwAV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17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052" y="838158"/>
            <a:ext cx="9459896" cy="2387600"/>
          </a:xfrm>
        </p:spPr>
        <p:txBody>
          <a:bodyPr>
            <a:normAutofit/>
          </a:bodyPr>
          <a:lstStyle/>
          <a:p>
            <a:r>
              <a:rPr kumimoji="1" lang="en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BYOL, SimSiam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010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390-D686-BB40-AEB4-BF5A7772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052" y="838158"/>
            <a:ext cx="9459896" cy="2387600"/>
          </a:xfrm>
        </p:spPr>
        <p:txBody>
          <a:bodyPr>
            <a:normAutofit/>
          </a:bodyPr>
          <a:lstStyle/>
          <a:p>
            <a:r>
              <a:rPr kumimoji="1" lang="en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MoCo v3, DINO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309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1EBC6504-AD24-264C-8213-0FCA10509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357" y="1300492"/>
            <a:ext cx="10507286" cy="2387600"/>
          </a:xfrm>
        </p:spPr>
        <p:txBody>
          <a:bodyPr>
            <a:noAutofit/>
          </a:bodyPr>
          <a:lstStyle/>
          <a:p>
            <a:b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Theoretically Principled Trade-off between Robustness and Accuracy</a:t>
            </a:r>
            <a:br>
              <a:rPr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TRADES, ICML 2019</a:t>
            </a:r>
            <a:br>
              <a:rPr lang="en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59DA886-957C-4F47-8D7A-465911FFDD1C}"/>
              </a:ext>
            </a:extLst>
          </p:cNvPr>
          <p:cNvSpPr txBox="1"/>
          <p:nvPr/>
        </p:nvSpPr>
        <p:spPr>
          <a:xfrm>
            <a:off x="160713" y="83126"/>
            <a:ext cx="482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Adversarial training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9F97DB-79D2-AC4F-B68A-AFBADA67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053055"/>
            <a:ext cx="8229600" cy="419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B747C8-FC4D-3E40-A338-85550A412C82}"/>
              </a:ext>
            </a:extLst>
          </p:cNvPr>
          <p:cNvSpPr txBox="1"/>
          <p:nvPr/>
        </p:nvSpPr>
        <p:spPr>
          <a:xfrm>
            <a:off x="9925878" y="625502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Cited by 1247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303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59DA886-957C-4F47-8D7A-465911FFDD1C}"/>
              </a:ext>
            </a:extLst>
          </p:cNvPr>
          <p:cNvSpPr txBox="1"/>
          <p:nvPr/>
        </p:nvSpPr>
        <p:spPr>
          <a:xfrm>
            <a:off x="160713" y="83126"/>
            <a:ext cx="482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Adversarial training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4A353D-E62B-B248-9D08-6863B30B03C5}"/>
              </a:ext>
            </a:extLst>
          </p:cNvPr>
          <p:cNvSpPr txBox="1"/>
          <p:nvPr/>
        </p:nvSpPr>
        <p:spPr>
          <a:xfrm>
            <a:off x="1413960" y="1036273"/>
            <a:ext cx="8855472" cy="327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Reveal the theoretical basis of the trade-off between robustness and accuracy.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Decompose robust error as the sum of nature classification error and boundary error.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Provide a differential upper bound.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Propose a new defense method TRADES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Conduct sufficient experiments on real-world dataset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99752F-10D8-A648-BC09-10A904E9D76E}"/>
              </a:ext>
            </a:extLst>
          </p:cNvPr>
          <p:cNvSpPr/>
          <p:nvPr/>
        </p:nvSpPr>
        <p:spPr>
          <a:xfrm>
            <a:off x="1283332" y="4770576"/>
            <a:ext cx="2419928" cy="1143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ysClr val="windowText" lastClr="000000"/>
                </a:solidFill>
              </a:rPr>
              <a:t>Theoretical Analysis</a:t>
            </a:r>
            <a:endParaRPr kumimoji="1" lang="zh-CN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5074CF8-C1EB-954A-90BC-43886D064FC4}"/>
              </a:ext>
            </a:extLst>
          </p:cNvPr>
          <p:cNvSpPr/>
          <p:nvPr/>
        </p:nvSpPr>
        <p:spPr>
          <a:xfrm>
            <a:off x="4809670" y="4770576"/>
            <a:ext cx="2419928" cy="1143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ysClr val="windowText" lastClr="000000"/>
                </a:solidFill>
              </a:rPr>
              <a:t>Novel method</a:t>
            </a:r>
            <a:endParaRPr kumimoji="1" lang="zh-CN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8EF964-5DE9-CC48-8234-12448F1A4640}"/>
              </a:ext>
            </a:extLst>
          </p:cNvPr>
          <p:cNvSpPr/>
          <p:nvPr/>
        </p:nvSpPr>
        <p:spPr>
          <a:xfrm>
            <a:off x="8336008" y="4770576"/>
            <a:ext cx="2419928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ysClr val="windowText" lastClr="000000"/>
                </a:solidFill>
              </a:rPr>
              <a:t>Experiments</a:t>
            </a:r>
            <a:endParaRPr kumimoji="1" lang="zh-CN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9023A274-9FA0-FD4C-88BB-A3F5E866CD47}"/>
              </a:ext>
            </a:extLst>
          </p:cNvPr>
          <p:cNvSpPr/>
          <p:nvPr/>
        </p:nvSpPr>
        <p:spPr>
          <a:xfrm>
            <a:off x="3913565" y="5163855"/>
            <a:ext cx="685800" cy="356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90B62A9C-4AA1-224C-B964-F289225B9C39}"/>
              </a:ext>
            </a:extLst>
          </p:cNvPr>
          <p:cNvSpPr/>
          <p:nvPr/>
        </p:nvSpPr>
        <p:spPr>
          <a:xfrm>
            <a:off x="7439903" y="5165249"/>
            <a:ext cx="685800" cy="356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088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59DA886-957C-4F47-8D7A-465911FFDD1C}"/>
              </a:ext>
            </a:extLst>
          </p:cNvPr>
          <p:cNvSpPr txBox="1"/>
          <p:nvPr/>
        </p:nvSpPr>
        <p:spPr>
          <a:xfrm>
            <a:off x="160713" y="83126"/>
            <a:ext cx="865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Theoretical analysis (on binary classification)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E2EF8B-EA1B-024E-9073-CAD3C81F81FD}"/>
              </a:ext>
            </a:extLst>
          </p:cNvPr>
          <p:cNvSpPr txBox="1"/>
          <p:nvPr/>
        </p:nvSpPr>
        <p:spPr>
          <a:xfrm>
            <a:off x="506185" y="1012822"/>
            <a:ext cx="5208815" cy="503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Representation: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X, Y: random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x, y: realization of </a:t>
            </a:r>
            <a:r>
              <a:rPr kumimoji="1" lang="en-US" altLang="zh-CN" dirty="0" err="1"/>
              <a:t>r.v</a:t>
            </a:r>
            <a:r>
              <a:rPr kumimoji="1" lang="en-US" altLang="zh-CN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x: sample instance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y: {-1, +1} label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sign(x): sign(0)=+1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f: score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sign(f(-)): classifier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1{event} or </a:t>
            </a:r>
            <a:r>
              <a:rPr kumimoji="1" lang="el-GR" altLang="zh-CN" dirty="0"/>
              <a:t>φ(-)</a:t>
            </a:r>
            <a:r>
              <a:rPr kumimoji="1" lang="en-US" altLang="zh-CN" dirty="0"/>
              <a:t>: 0-1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||x||: a generic 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DB(f): decision boundary of f  </a:t>
            </a:r>
            <a:endParaRPr kumimoji="1"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B(x,</a:t>
            </a:r>
            <a:r>
              <a:rPr kumimoji="1" lang="el-GR" altLang="zh-CN" dirty="0"/>
              <a:t> ε)</a:t>
            </a:r>
            <a:r>
              <a:rPr kumimoji="1" lang="en-US" altLang="zh-CN" dirty="0"/>
              <a:t>: neighborhood of x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753B20-EADB-CB49-950B-7A7B219AA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" y="6160121"/>
            <a:ext cx="4588329" cy="3512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0B72F4-D7C5-2A4D-A56D-E42CE5858A76}"/>
              </a:ext>
            </a:extLst>
          </p:cNvPr>
          <p:cNvSpPr/>
          <p:nvPr/>
        </p:nvSpPr>
        <p:spPr>
          <a:xfrm>
            <a:off x="4266183" y="1012822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﻿Robust (classification) error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8E69023-6350-B54E-9D32-33504DC1960C}"/>
              </a:ext>
            </a:extLst>
          </p:cNvPr>
          <p:cNvGrpSpPr/>
          <p:nvPr/>
        </p:nvGrpSpPr>
        <p:grpSpPr>
          <a:xfrm>
            <a:off x="3796393" y="1536042"/>
            <a:ext cx="6939643" cy="393700"/>
            <a:chOff x="3727450" y="1678811"/>
            <a:chExt cx="6939643" cy="3937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24A0B65-5D2F-E444-AE35-0CD483F67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7450" y="1678811"/>
              <a:ext cx="6565900" cy="3937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6BC92C9-E25C-EF4B-9E5B-FF4D4A94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8793" y="1691511"/>
              <a:ext cx="368300" cy="368300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DA03352-2498-0845-9E66-29F9D654698C}"/>
              </a:ext>
            </a:extLst>
          </p:cNvPr>
          <p:cNvSpPr txBox="1"/>
          <p:nvPr/>
        </p:nvSpPr>
        <p:spPr>
          <a:xfrm>
            <a:off x="3796393" y="2162315"/>
            <a:ext cx="744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Definition: </a:t>
            </a:r>
            <a:r>
              <a:rPr lang="en-US" altLang="zh-CN" sz="2000" dirty="0"/>
              <a:t>samples that have wrong-classified neighbors</a:t>
            </a:r>
            <a:endParaRPr kumimoji="1" lang="zh-CN" altLang="en-US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79350A5-E564-4E4F-BE5F-B8DA3124F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121" y="3374877"/>
            <a:ext cx="4584700" cy="3302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D5695B6-9BF9-424B-818C-65E334DDAC1B}"/>
              </a:ext>
            </a:extLst>
          </p:cNvPr>
          <p:cNvSpPr/>
          <p:nvPr/>
        </p:nvSpPr>
        <p:spPr>
          <a:xfrm>
            <a:off x="4254346" y="2770526"/>
            <a:ext cx="3922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﻿</a:t>
            </a:r>
            <a:r>
              <a:rPr lang="en-US" altLang="zh-CN" sz="2400" dirty="0"/>
              <a:t>Nature</a:t>
            </a:r>
            <a:r>
              <a:rPr lang="zh-CN" altLang="en-US" sz="2400" dirty="0"/>
              <a:t> (classification) error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2FF6D-7FD1-2942-B1B1-8683F267DE4C}"/>
              </a:ext>
            </a:extLst>
          </p:cNvPr>
          <p:cNvGrpSpPr/>
          <p:nvPr/>
        </p:nvGrpSpPr>
        <p:grpSpPr>
          <a:xfrm>
            <a:off x="4088140" y="4438959"/>
            <a:ext cx="6870700" cy="486229"/>
            <a:chOff x="4461857" y="4719587"/>
            <a:chExt cx="6870700" cy="48622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94F4503-A153-8849-BA48-0D98CBF65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1857" y="4719587"/>
              <a:ext cx="1447800" cy="4699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BB97397-97B6-EA4B-B883-42B034032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657" y="4761316"/>
              <a:ext cx="5422900" cy="444500"/>
            </a:xfrm>
            <a:prstGeom prst="rect">
              <a:avLst/>
            </a:prstGeom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AD0C02F-D20C-084D-9F47-4514FE3C668B}"/>
              </a:ext>
            </a:extLst>
          </p:cNvPr>
          <p:cNvSpPr/>
          <p:nvPr/>
        </p:nvSpPr>
        <p:spPr>
          <a:xfrm>
            <a:off x="4254346" y="3979916"/>
            <a:ext cx="2367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﻿Boundary error</a:t>
            </a:r>
            <a:endParaRPr lang="zh-CN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3F6BC5A-8955-F54A-9D72-10A7CC39CA69}"/>
              </a:ext>
            </a:extLst>
          </p:cNvPr>
          <p:cNvSpPr/>
          <p:nvPr/>
        </p:nvSpPr>
        <p:spPr>
          <a:xfrm>
            <a:off x="5178999" y="576260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﻿decomposition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C12B8F4-8ABF-F54E-9955-F8176DCEF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2586" y="5764530"/>
            <a:ext cx="3708400" cy="4699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EBE04B7-32D1-5B44-97A9-68FCD3A85857}"/>
              </a:ext>
            </a:extLst>
          </p:cNvPr>
          <p:cNvSpPr/>
          <p:nvPr/>
        </p:nvSpPr>
        <p:spPr>
          <a:xfrm>
            <a:off x="4155823" y="5052386"/>
            <a:ext cx="7394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Definition: </a:t>
            </a:r>
            <a:r>
              <a:rPr lang="en-US" altLang="zh-CN" dirty="0"/>
              <a:t>samples that around decision boundary and correct-classified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437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59DA886-957C-4F47-8D7A-465911FFDD1C}"/>
              </a:ext>
            </a:extLst>
          </p:cNvPr>
          <p:cNvSpPr txBox="1"/>
          <p:nvPr/>
        </p:nvSpPr>
        <p:spPr>
          <a:xfrm>
            <a:off x="160713" y="83126"/>
            <a:ext cx="865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Theoretical analysis (on binary classification)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3F6BC5A-8955-F54A-9D72-10A7CC39CA69}"/>
              </a:ext>
            </a:extLst>
          </p:cNvPr>
          <p:cNvSpPr/>
          <p:nvPr/>
        </p:nvSpPr>
        <p:spPr>
          <a:xfrm>
            <a:off x="5619872" y="168906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﻿decomposition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C12B8F4-8ABF-F54E-9955-F8176DCE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936" y="2376122"/>
            <a:ext cx="4912051" cy="62241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9480A7F-3B3A-E34F-AA0F-D9448CD5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5" y="1816076"/>
            <a:ext cx="5056240" cy="381461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0DDC53D-AACE-914F-B6CD-1820C48831A8}"/>
              </a:ext>
            </a:extLst>
          </p:cNvPr>
          <p:cNvSpPr txBox="1"/>
          <p:nvPr/>
        </p:nvSpPr>
        <p:spPr>
          <a:xfrm>
            <a:off x="6030687" y="4827012"/>
            <a:ext cx="4305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 and D are correct, not contribute to loss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FFC2A1B-C803-824D-90AA-110F7F2E3950}"/>
              </a:ext>
            </a:extLst>
          </p:cNvPr>
          <p:cNvSpPr txBox="1"/>
          <p:nvPr/>
        </p:nvSpPr>
        <p:spPr>
          <a:xfrm>
            <a:off x="5828509" y="3817205"/>
            <a:ext cx="4621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/>
              <a:t>R</a:t>
            </a:r>
            <a:r>
              <a:rPr kumimoji="1" lang="en-US" altLang="zh-CN" sz="2800" baseline="-25000" dirty="0" err="1"/>
              <a:t>rob</a:t>
            </a:r>
            <a:r>
              <a:rPr kumimoji="1" lang="en-US" altLang="zh-CN" sz="2800" dirty="0"/>
              <a:t> = (G + B + F) + (C + F) </a:t>
            </a:r>
            <a:endParaRPr kumimoji="1" lang="zh-CN" altLang="en-US" sz="2800" dirty="0"/>
          </a:p>
        </p:txBody>
      </p:sp>
      <p:sp>
        <p:nvSpPr>
          <p:cNvPr id="38" name="下箭头 37">
            <a:extLst>
              <a:ext uri="{FF2B5EF4-FFF2-40B4-BE49-F238E27FC236}">
                <a16:creationId xmlns:a16="http://schemas.microsoft.com/office/drawing/2014/main" id="{84DF5006-7AB6-274D-8CB2-BC3C74DE7B04}"/>
              </a:ext>
            </a:extLst>
          </p:cNvPr>
          <p:cNvSpPr/>
          <p:nvPr/>
        </p:nvSpPr>
        <p:spPr>
          <a:xfrm rot="1262147">
            <a:off x="7429501" y="3069772"/>
            <a:ext cx="236879" cy="615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下箭头 38">
            <a:extLst>
              <a:ext uri="{FF2B5EF4-FFF2-40B4-BE49-F238E27FC236}">
                <a16:creationId xmlns:a16="http://schemas.microsoft.com/office/drawing/2014/main" id="{7BF5481B-50BF-DF41-BB9B-7EAA464A861E}"/>
              </a:ext>
            </a:extLst>
          </p:cNvPr>
          <p:cNvSpPr/>
          <p:nvPr/>
        </p:nvSpPr>
        <p:spPr>
          <a:xfrm rot="20162370">
            <a:off x="9381835" y="3093723"/>
            <a:ext cx="236879" cy="615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0012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6CA97C8-34A3-394D-B6B5-02BB3F918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0" b="-1"/>
          <a:stretch/>
        </p:blipFill>
        <p:spPr>
          <a:xfrm>
            <a:off x="1094014" y="2854031"/>
            <a:ext cx="6045200" cy="1522203"/>
          </a:xfrm>
          <a:prstGeom prst="rect">
            <a:avLst/>
          </a:prstGeom>
        </p:spPr>
      </p:pic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59DA886-957C-4F47-8D7A-465911FFDD1C}"/>
              </a:ext>
            </a:extLst>
          </p:cNvPr>
          <p:cNvSpPr txBox="1"/>
          <p:nvPr/>
        </p:nvSpPr>
        <p:spPr>
          <a:xfrm>
            <a:off x="160713" y="83126"/>
            <a:ext cx="865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Theoretical analysis (on binary classification)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637AA9-70DC-5341-B87C-7C928130DAF3}"/>
              </a:ext>
            </a:extLst>
          </p:cNvPr>
          <p:cNvSpPr txBox="1"/>
          <p:nvPr/>
        </p:nvSpPr>
        <p:spPr>
          <a:xfrm>
            <a:off x="1094014" y="1077685"/>
            <a:ext cx="9749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0-1 loss is hard to optimize,  we need a tight differentiable upper bound</a:t>
            </a:r>
          </a:p>
          <a:p>
            <a:r>
              <a:rPr kumimoji="1" lang="en-US" altLang="zh-CN" sz="2400" dirty="0"/>
              <a:t>We call the tractable surrogate loss </a:t>
            </a:r>
            <a:r>
              <a:rPr kumimoji="1" lang="el-GR" altLang="zh-CN" sz="2400" dirty="0"/>
              <a:t>φ</a:t>
            </a:r>
            <a:r>
              <a:rPr kumimoji="1" lang="en-US" altLang="zh-CN" sz="2400" dirty="0"/>
              <a:t>, and it is classification-calibrated</a:t>
            </a:r>
            <a:endParaRPr kumimoji="1"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29D002-F442-2E44-A85F-2E6395F8EEC8}"/>
              </a:ext>
            </a:extLst>
          </p:cNvPr>
          <p:cNvSpPr/>
          <p:nvPr/>
        </p:nvSpPr>
        <p:spPr>
          <a:xfrm>
            <a:off x="942949" y="2077655"/>
            <a:ext cx="6776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﻿the theory of classification-calibrated loss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81F999-9AC9-F041-9322-25AFE9E4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49" y="4330172"/>
            <a:ext cx="6927422" cy="12016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9B2CF42-0919-DA4E-A228-3A9C77DDB9B4}"/>
              </a:ext>
            </a:extLst>
          </p:cNvPr>
          <p:cNvSpPr/>
          <p:nvPr/>
        </p:nvSpPr>
        <p:spPr>
          <a:xfrm>
            <a:off x="904477" y="5643866"/>
            <a:ext cx="6814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The upper bound can be derived by the inequality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CB9D4B-B210-024E-8D08-43F0BE59E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79" y="2762529"/>
            <a:ext cx="6121400" cy="9398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95756C5-AB02-2B48-B870-B77BB71A2AB2}"/>
              </a:ext>
            </a:extLst>
          </p:cNvPr>
          <p:cNvSpPr/>
          <p:nvPr/>
        </p:nvSpPr>
        <p:spPr>
          <a:xfrm>
            <a:off x="8021436" y="3962741"/>
            <a:ext cx="39637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2400" dirty="0"/>
              <a:t>We can find how much error the estimation of this upper bound is with the original function, and this property will be used later to prove that approximation is tight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06750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59DA886-957C-4F47-8D7A-465911FFDD1C}"/>
              </a:ext>
            </a:extLst>
          </p:cNvPr>
          <p:cNvSpPr txBox="1"/>
          <p:nvPr/>
        </p:nvSpPr>
        <p:spPr>
          <a:xfrm>
            <a:off x="160713" y="83126"/>
            <a:ext cx="865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Theoretical analysis (on binary classification)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F64FFE-F741-7D4F-9A87-310CF65BBBDF}"/>
              </a:ext>
            </a:extLst>
          </p:cNvPr>
          <p:cNvSpPr/>
          <p:nvPr/>
        </p:nvSpPr>
        <p:spPr>
          <a:xfrm>
            <a:off x="549732" y="2787115"/>
            <a:ext cx="2143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﻿Upper bound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3EFF49-E1DD-0141-A80E-C0578658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6" y="4564717"/>
            <a:ext cx="5528667" cy="16220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591867-275D-2B4A-AA18-679135A4A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" y="3427186"/>
            <a:ext cx="5517244" cy="11879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3EE013-9988-DC40-9689-BA849D68F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943" y="3427186"/>
            <a:ext cx="5485365" cy="275957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44F3410-1A2A-B249-8ED8-EF15C56B677D}"/>
              </a:ext>
            </a:extLst>
          </p:cNvPr>
          <p:cNvSpPr/>
          <p:nvPr/>
        </p:nvSpPr>
        <p:spPr>
          <a:xfrm>
            <a:off x="5780314" y="2785001"/>
            <a:ext cx="2119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﻿</a:t>
            </a:r>
            <a:r>
              <a:rPr lang="en-US" altLang="zh-CN" sz="2400" dirty="0"/>
              <a:t>Lower</a:t>
            </a:r>
            <a:r>
              <a:rPr lang="zh-CN" altLang="en-US" sz="2400" dirty="0"/>
              <a:t> bound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B41E89B-C40F-A54D-BF77-548FB13BE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4" y="1349160"/>
            <a:ext cx="6223000" cy="10287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BA1E1A-749F-C540-B1D3-B76A4815C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99" y="1369419"/>
            <a:ext cx="4723927" cy="8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66767" cy="40860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and output embedding share same weights. Multiply weights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to in the similar scale of positional encoding.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Positional Encoding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=512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dimension vector to express a position (-1, 1) 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66767" cy="4086077"/>
              </a:xfrm>
              <a:blipFill>
                <a:blip r:embed="rId2"/>
                <a:stretch>
                  <a:fillRect l="-1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8DF1B-AA1C-DB48-AFD3-8B929ACC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293" y="5326053"/>
            <a:ext cx="5445507" cy="11712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AF87EC-3755-E54A-B1EE-32FF15395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823" b="5855"/>
          <a:stretch/>
        </p:blipFill>
        <p:spPr>
          <a:xfrm>
            <a:off x="838200" y="4837133"/>
            <a:ext cx="5254256" cy="202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59DA886-957C-4F47-8D7A-465911FFDD1C}"/>
              </a:ext>
            </a:extLst>
          </p:cNvPr>
          <p:cNvSpPr txBox="1"/>
          <p:nvPr/>
        </p:nvSpPr>
        <p:spPr>
          <a:xfrm>
            <a:off x="160713" y="83126"/>
            <a:ext cx="865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Algorithmic Design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772FFD-C0BF-5E45-BEF2-54E89F72A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21" y="1288235"/>
            <a:ext cx="6704715" cy="22713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70AAC37-9343-E94E-9283-1673ED1ADC5F}"/>
              </a:ext>
            </a:extLst>
          </p:cNvPr>
          <p:cNvSpPr txBox="1"/>
          <p:nvPr/>
        </p:nvSpPr>
        <p:spPr>
          <a:xfrm>
            <a:off x="928204" y="4827082"/>
            <a:ext cx="3837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First term to improve accuracy, same as common loss function.</a:t>
            </a:r>
            <a:endParaRPr kumimoji="1" lang="zh-CN" altLang="en-US" sz="2400" dirty="0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7EB9567A-8D05-8C4E-83F8-1E1A383F1A6C}"/>
              </a:ext>
            </a:extLst>
          </p:cNvPr>
          <p:cNvSpPr/>
          <p:nvPr/>
        </p:nvSpPr>
        <p:spPr>
          <a:xfrm rot="1961882">
            <a:off x="3483291" y="3626395"/>
            <a:ext cx="384910" cy="99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6B88A8-5544-5443-8504-2D6E3996072F}"/>
              </a:ext>
            </a:extLst>
          </p:cNvPr>
          <p:cNvSpPr txBox="1"/>
          <p:nvPr/>
        </p:nvSpPr>
        <p:spPr>
          <a:xfrm>
            <a:off x="6504213" y="4652975"/>
            <a:ext cx="5007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Second term to minimize the difference between clean sample and adversarial sample.</a:t>
            </a:r>
          </a:p>
          <a:p>
            <a:r>
              <a:rPr kumimoji="1" lang="en-US" altLang="zh-CN" sz="2400" dirty="0"/>
              <a:t>Max(</a:t>
            </a:r>
            <a:r>
              <a:rPr kumimoji="1" lang="el-GR" altLang="zh-CN" sz="2400" dirty="0"/>
              <a:t>φ(-)</a:t>
            </a:r>
            <a:r>
              <a:rPr kumimoji="1" lang="en-US" altLang="zh-CN" sz="2400" dirty="0"/>
              <a:t>) to generate adversaries</a:t>
            </a:r>
          </a:p>
          <a:p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C8FC26A5-C807-8F43-90EA-AC273233A048}"/>
              </a:ext>
            </a:extLst>
          </p:cNvPr>
          <p:cNvSpPr/>
          <p:nvPr/>
        </p:nvSpPr>
        <p:spPr>
          <a:xfrm rot="20400286">
            <a:off x="7753757" y="3682121"/>
            <a:ext cx="384910" cy="990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55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59DA886-957C-4F47-8D7A-465911FFDD1C}"/>
              </a:ext>
            </a:extLst>
          </p:cNvPr>
          <p:cNvSpPr txBox="1"/>
          <p:nvPr/>
        </p:nvSpPr>
        <p:spPr>
          <a:xfrm>
            <a:off x="160713" y="83126"/>
            <a:ext cx="865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Algorithmic Design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701448-C229-8C46-A6F1-A90274D11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56"/>
          <a:stretch/>
        </p:blipFill>
        <p:spPr>
          <a:xfrm>
            <a:off x="535215" y="2284702"/>
            <a:ext cx="6551385" cy="32648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C4A478-C68E-5749-9B4B-562C68331FED}"/>
              </a:ext>
            </a:extLst>
          </p:cNvPr>
          <p:cNvSpPr/>
          <p:nvPr/>
        </p:nvSpPr>
        <p:spPr>
          <a:xfrm>
            <a:off x="825353" y="5549552"/>
            <a:ext cx="26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﻿natural training method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354D7B-CEB4-B24E-8DEF-EE8154A2CBE7}"/>
              </a:ext>
            </a:extLst>
          </p:cNvPr>
          <p:cNvSpPr/>
          <p:nvPr/>
        </p:nvSpPr>
        <p:spPr>
          <a:xfrm>
            <a:off x="4254790" y="5549552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﻿learned by </a:t>
            </a:r>
            <a:r>
              <a:rPr lang="en-US" altLang="zh-CN" dirty="0"/>
              <a:t>TRADES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27E29C-2C95-F143-830C-58C978ACA0E5}"/>
              </a:ext>
            </a:extLst>
          </p:cNvPr>
          <p:cNvSpPr txBox="1"/>
          <p:nvPr/>
        </p:nvSpPr>
        <p:spPr>
          <a:xfrm>
            <a:off x="1028699" y="1453705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A toy model</a:t>
            </a:r>
            <a:endParaRPr kumimoji="1"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DC0544-F74F-0E45-ABE9-F8DE6FEF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29" y="1207703"/>
            <a:ext cx="5892800" cy="1054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A77E21-9758-F346-AFCA-20493BC7A612}"/>
              </a:ext>
            </a:extLst>
          </p:cNvPr>
          <p:cNvSpPr txBox="1"/>
          <p:nvPr/>
        </p:nvSpPr>
        <p:spPr>
          <a:xfrm>
            <a:off x="7376738" y="2743527"/>
            <a:ext cx="4396162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It shows that both methods achieve zero natural training error, while TRADES achieves better robust training error than the natural training method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80106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59DA886-957C-4F47-8D7A-465911FFDD1C}"/>
              </a:ext>
            </a:extLst>
          </p:cNvPr>
          <p:cNvSpPr txBox="1"/>
          <p:nvPr/>
        </p:nvSpPr>
        <p:spPr>
          <a:xfrm>
            <a:off x="160713" y="83126"/>
            <a:ext cx="865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ysClr val="windowText" lastClr="000000"/>
                </a:solidFill>
              </a:rPr>
              <a:t>Experiments</a:t>
            </a:r>
            <a:endParaRPr kumimoji="1" lang="zh-CN" altLang="en-US" sz="2800" b="1" dirty="0">
              <a:solidFill>
                <a:sysClr val="windowText" lastClr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DFC7D8-91B0-6C49-BF58-0A7CC373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71" y="760318"/>
            <a:ext cx="3708400" cy="73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BAE94F-12FC-F942-B206-F722D634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643" y="747749"/>
            <a:ext cx="5892800" cy="1054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E86E82-0070-8D45-AB74-10A02C5F5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13"/>
          <a:stretch/>
        </p:blipFill>
        <p:spPr>
          <a:xfrm>
            <a:off x="943429" y="2177143"/>
            <a:ext cx="10071100" cy="4680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8A0130-0BEB-BF4D-B885-4CC83C17C0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540"/>
          <a:stretch/>
        </p:blipFill>
        <p:spPr>
          <a:xfrm>
            <a:off x="943429" y="1561990"/>
            <a:ext cx="10071100" cy="6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14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D0A5F96A-B1E1-7C46-845A-60A04338E6C9}"/>
              </a:ext>
            </a:extLst>
          </p:cNvPr>
          <p:cNvCxnSpPr>
            <a:cxnSpLocks/>
          </p:cNvCxnSpPr>
          <p:nvPr/>
        </p:nvCxnSpPr>
        <p:spPr>
          <a:xfrm>
            <a:off x="0" y="72597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ABAE94F-12FC-F942-B206-F722D634B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29" y="1760121"/>
            <a:ext cx="5892800" cy="10541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C7C6DD-F64C-9D49-93B8-AE9CD17C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3148694"/>
            <a:ext cx="9931400" cy="1866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7C0CEB-141B-A74D-B43A-5464A1181B37}"/>
              </a:ext>
            </a:extLst>
          </p:cNvPr>
          <p:cNvSpPr txBox="1"/>
          <p:nvPr/>
        </p:nvSpPr>
        <p:spPr>
          <a:xfrm>
            <a:off x="160713" y="83126"/>
            <a:ext cx="865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ysClr val="windowText" lastClr="000000"/>
                </a:solidFill>
              </a:rPr>
              <a:t>Experiments</a:t>
            </a:r>
            <a:endParaRPr kumimoji="1" lang="zh-CN" altLang="en-US" sz="2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8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8537-E35F-B84A-BD0C-E9395E6E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(Encoder)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902302" cy="40860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Sublayers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kumimoji="1" lang="en-US" altLang="zh-CN" sz="24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𝐿𝑎𝑦𝑒𝑟𝑁𝑜𝑟𝑚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𝑆𝑢𝑏𝑙𝑎𝑦𝑒𝑟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Multi-Head (Self-)Attention + residual connection + </a:t>
                </a:r>
                <a:r>
                  <a:rPr kumimoji="1"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LayerNorm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Position-wise fully connected feed-forward network (Just a MLP).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inter-point interaction.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89FE6F-B80A-E34D-A820-F617B0268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902302" cy="4086077"/>
              </a:xfrm>
              <a:blipFill>
                <a:blip r:embed="rId2"/>
                <a:stretch>
                  <a:fillRect l="-1471" r="-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BAF87EC-3755-E54A-B1EE-32FF15395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3374" r="53334" b="8387"/>
          <a:stretch/>
        </p:blipFill>
        <p:spPr>
          <a:xfrm>
            <a:off x="8096694" y="365125"/>
            <a:ext cx="3257106" cy="61742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8F92F6-B7F2-734F-954A-003C9DCABBB2}"/>
              </a:ext>
            </a:extLst>
          </p:cNvPr>
          <p:cNvSpPr txBox="1"/>
          <p:nvPr/>
        </p:nvSpPr>
        <p:spPr>
          <a:xfrm>
            <a:off x="7320773" y="5273750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Output_d</a:t>
            </a:r>
            <a:r>
              <a:rPr kumimoji="1" lang="en-US" altLang="zh-CN" sz="2400" dirty="0"/>
              <a:t>= 512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D3E39A-E7A0-F341-B6B2-D20E48F1B44B}"/>
              </a:ext>
            </a:extLst>
          </p:cNvPr>
          <p:cNvSpPr txBox="1"/>
          <p:nvPr/>
        </p:nvSpPr>
        <p:spPr>
          <a:xfrm>
            <a:off x="7320773" y="276336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Input_d</a:t>
            </a:r>
            <a:r>
              <a:rPr kumimoji="1" lang="en-US" altLang="zh-CN" sz="2400" dirty="0"/>
              <a:t> = 512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BC99AA-8AC9-3F47-86FD-AA92BEF02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62" y="5192315"/>
            <a:ext cx="5177580" cy="6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13609</TotalTime>
  <Words>2982</Words>
  <Application>Microsoft Macintosh PowerPoint</Application>
  <PresentationFormat>宽屏</PresentationFormat>
  <Paragraphs>389</Paragraphs>
  <Slides>83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1" baseType="lpstr">
      <vt:lpstr>等线</vt:lpstr>
      <vt:lpstr>华文楷体</vt:lpstr>
      <vt:lpstr>微软雅黑</vt:lpstr>
      <vt:lpstr>Arial</vt:lpstr>
      <vt:lpstr>Cambria Math</vt:lpstr>
      <vt:lpstr>Corbel</vt:lpstr>
      <vt:lpstr>Times New Roman</vt:lpstr>
      <vt:lpstr>Office 主题​​</vt:lpstr>
      <vt:lpstr>Classic Paper Notes</vt:lpstr>
      <vt:lpstr>Attention Is All You Need</vt:lpstr>
      <vt:lpstr>Sequence Transduction</vt:lpstr>
      <vt:lpstr>RNN</vt:lpstr>
      <vt:lpstr>Transformer v.s. RNN </vt:lpstr>
      <vt:lpstr>Transformer v.s. CNN</vt:lpstr>
      <vt:lpstr>Transformer</vt:lpstr>
      <vt:lpstr>Transformer</vt:lpstr>
      <vt:lpstr>Transformer (Encoder)</vt:lpstr>
      <vt:lpstr>LayerNorm?</vt:lpstr>
      <vt:lpstr>Transformer (Decoder)</vt:lpstr>
      <vt:lpstr>Attention?</vt:lpstr>
      <vt:lpstr>Multi-Head Attention</vt:lpstr>
      <vt:lpstr>Transformer</vt:lpstr>
      <vt:lpstr>Regularization</vt:lpstr>
      <vt:lpstr>Improving Language Understanding by Generative Pre-Training</vt:lpstr>
      <vt:lpstr>GPT (Generative Pre-Training)</vt:lpstr>
      <vt:lpstr>Pre-training</vt:lpstr>
      <vt:lpstr>Finetuning</vt:lpstr>
      <vt:lpstr>Applications</vt:lpstr>
      <vt:lpstr>Language Models are Unsupervised Multitask Learners</vt:lpstr>
      <vt:lpstr>GPT-2?</vt:lpstr>
      <vt:lpstr>Language Models are Few-Shot Learners</vt:lpstr>
      <vt:lpstr>GPT-3? Few-Shot/One-Shot</vt:lpstr>
      <vt:lpstr>Zero-Shot/Few-Shot/one-shot</vt:lpstr>
      <vt:lpstr>BERT: Pre-training of Deep Bidirectional Transformers for Language Understanding</vt:lpstr>
      <vt:lpstr>Bidirectional Encoder Representations from Transformer</vt:lpstr>
      <vt:lpstr>BERT tasks (Unsupervised data)</vt:lpstr>
      <vt:lpstr>Model Architecture</vt:lpstr>
      <vt:lpstr>Pretrain</vt:lpstr>
      <vt:lpstr>Parameter Estimation</vt:lpstr>
      <vt:lpstr>Finetune</vt:lpstr>
      <vt:lpstr>AN IMAGE IS WORTH 16X16 WORDS: TRANSFORMERS FOR IMAGE RECOGNITION AT SCALE</vt:lpstr>
      <vt:lpstr>ViT</vt:lpstr>
      <vt:lpstr>Transformer in CV?</vt:lpstr>
      <vt:lpstr>Performance on large scaled dataset?</vt:lpstr>
      <vt:lpstr>Architecture</vt:lpstr>
      <vt:lpstr>Architecture</vt:lpstr>
      <vt:lpstr>Alternative way to do embedding</vt:lpstr>
      <vt:lpstr>Positional embedding</vt:lpstr>
      <vt:lpstr>Architecture</vt:lpstr>
      <vt:lpstr>Architecture</vt:lpstr>
      <vt:lpstr>Finetuning</vt:lpstr>
      <vt:lpstr>Experiments</vt:lpstr>
      <vt:lpstr>Experiments</vt:lpstr>
      <vt:lpstr>Experiments</vt:lpstr>
      <vt:lpstr>Experiments</vt:lpstr>
      <vt:lpstr>Swin Transformer: Hierarchical Vision Transformer using Shifted Windows</vt:lpstr>
      <vt:lpstr>PowerPoint 演示文稿</vt:lpstr>
      <vt:lpstr>Masked Autoencoders Are Scalable Vision Learners</vt:lpstr>
      <vt:lpstr>MAE is like a Bert in CV version!</vt:lpstr>
      <vt:lpstr>What makes difference between vision and language in autoencoder tasks?</vt:lpstr>
      <vt:lpstr>Masked Autoencoder (MAE)</vt:lpstr>
      <vt:lpstr>Architecture</vt:lpstr>
      <vt:lpstr>Architecture</vt:lpstr>
      <vt:lpstr>Experiments</vt:lpstr>
      <vt:lpstr>Experiments</vt:lpstr>
      <vt:lpstr>Ablation studies</vt:lpstr>
      <vt:lpstr>Ablation studies</vt:lpstr>
      <vt:lpstr>Transfer Learning Experiments</vt:lpstr>
      <vt:lpstr>Momentum Contrast for Unsupervised Visual Representation Learning</vt:lpstr>
      <vt:lpstr>Contrastive Learning</vt:lpstr>
      <vt:lpstr>MoCo: Why Momentum Contrast?</vt:lpstr>
      <vt:lpstr>MoCo: Why Momentum Contrast?</vt:lpstr>
      <vt:lpstr>MoCo</vt:lpstr>
      <vt:lpstr>InfoNCE loss</vt:lpstr>
      <vt:lpstr>MoCo</vt:lpstr>
      <vt:lpstr>Experiments</vt:lpstr>
      <vt:lpstr>Transferring Features</vt:lpstr>
      <vt:lpstr>InstDist, CPC, CMC</vt:lpstr>
      <vt:lpstr>MoCo v1, MoCo v2, SimCLR v1, SimCLR v2, SwAV</vt:lpstr>
      <vt:lpstr>BYOL, SimSiam</vt:lpstr>
      <vt:lpstr>MoCo v3, DINO</vt:lpstr>
      <vt:lpstr>  Theoretically Principled Trade-off between Robustness and Accuracy   TRADES, ICML 2019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 Paper Notes</dc:title>
  <dc:creator>347807497@qq.com</dc:creator>
  <cp:lastModifiedBy>347807497@qq.com</cp:lastModifiedBy>
  <cp:revision>267</cp:revision>
  <dcterms:created xsi:type="dcterms:W3CDTF">2022-10-04T13:30:13Z</dcterms:created>
  <dcterms:modified xsi:type="dcterms:W3CDTF">2022-10-25T05:01:21Z</dcterms:modified>
</cp:coreProperties>
</file>